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3.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621" r:id="rId5"/>
    <p:sldId id="687" r:id="rId6"/>
    <p:sldId id="689" r:id="rId7"/>
    <p:sldId id="646" r:id="rId8"/>
    <p:sldId id="660" r:id="rId9"/>
    <p:sldId id="661" r:id="rId10"/>
    <p:sldId id="662" r:id="rId11"/>
    <p:sldId id="688" r:id="rId12"/>
    <p:sldId id="663" r:id="rId13"/>
    <p:sldId id="665" r:id="rId14"/>
    <p:sldId id="666" r:id="rId15"/>
    <p:sldId id="667" r:id="rId16"/>
    <p:sldId id="668" r:id="rId17"/>
    <p:sldId id="669" r:id="rId18"/>
    <p:sldId id="670" r:id="rId19"/>
    <p:sldId id="671" r:id="rId20"/>
    <p:sldId id="672" r:id="rId21"/>
    <p:sldId id="658" r:id="rId22"/>
    <p:sldId id="641" r:id="rId23"/>
    <p:sldId id="651" r:id="rId24"/>
    <p:sldId id="640" r:id="rId25"/>
    <p:sldId id="653" r:id="rId26"/>
    <p:sldId id="643" r:id="rId27"/>
    <p:sldId id="644" r:id="rId28"/>
    <p:sldId id="659" r:id="rId29"/>
    <p:sldId id="632" r:id="rId30"/>
    <p:sldId id="679" r:id="rId31"/>
    <p:sldId id="652" r:id="rId32"/>
    <p:sldId id="686" r:id="rId33"/>
    <p:sldId id="680" r:id="rId34"/>
    <p:sldId id="681" r:id="rId35"/>
    <p:sldId id="682" r:id="rId36"/>
    <p:sldId id="683" r:id="rId37"/>
    <p:sldId id="684" r:id="rId38"/>
  </p:sldIdLst>
  <p:sldSz cx="9729788" cy="7443788"/>
  <p:notesSz cx="6797675" cy="9926638"/>
  <p:custDataLst>
    <p:tags r:id="rId41"/>
  </p:custDataLst>
  <p:defaultTextStyle>
    <a:defPPr>
      <a:defRPr lang="en-US"/>
    </a:defPPr>
    <a:lvl1pPr marL="190815" indent="-190815" algn="l" defTabSz="763260" rtl="0" eaLnBrk="1" latinLnBrk="0" hangingPunct="1">
      <a:spcBef>
        <a:spcPts val="1200"/>
      </a:spcBef>
      <a:buChar char="•"/>
      <a:defRPr sz="1800" kern="1200">
        <a:solidFill>
          <a:schemeClr val="tx1"/>
        </a:solidFill>
        <a:latin typeface="+mn-lt"/>
        <a:ea typeface="+mn-ea"/>
        <a:cs typeface="+mn-cs"/>
      </a:defRPr>
    </a:lvl1pPr>
    <a:lvl2pPr marL="381630" indent="-190815" algn="l" defTabSz="763260" rtl="0" eaLnBrk="1" latinLnBrk="0" hangingPunct="1">
      <a:spcBef>
        <a:spcPts val="600"/>
      </a:spcBef>
      <a:buChar char="–"/>
      <a:defRPr sz="1600" kern="1200">
        <a:solidFill>
          <a:schemeClr val="tx1"/>
        </a:solidFill>
        <a:latin typeface="+mn-lt"/>
        <a:ea typeface="+mn-ea"/>
        <a:cs typeface="+mn-cs"/>
      </a:defRPr>
    </a:lvl2pPr>
    <a:lvl3pPr marL="572445" indent="-190815" algn="l" defTabSz="763260" rtl="0" eaLnBrk="1" latinLnBrk="0" hangingPunct="1">
      <a:spcBef>
        <a:spcPts val="600"/>
      </a:spcBef>
      <a:buChar char="&gt;"/>
      <a:defRPr sz="1600" kern="1200">
        <a:solidFill>
          <a:schemeClr val="tx1"/>
        </a:solidFill>
        <a:latin typeface="+mn-lt"/>
        <a:ea typeface="+mn-ea"/>
        <a:cs typeface="+mn-cs"/>
      </a:defRPr>
    </a:lvl3pPr>
    <a:lvl4pPr marL="763260" indent="-190815" algn="l" defTabSz="763260" rtl="0" eaLnBrk="1" latinLnBrk="0" hangingPunct="1">
      <a:spcBef>
        <a:spcPts val="600"/>
      </a:spcBef>
      <a:buChar char="–"/>
      <a:defRPr sz="1600" kern="1200">
        <a:solidFill>
          <a:schemeClr val="tx1"/>
        </a:solidFill>
        <a:latin typeface="+mn-lt"/>
        <a:ea typeface="+mn-ea"/>
        <a:cs typeface="+mn-cs"/>
      </a:defRPr>
    </a:lvl4pPr>
    <a:lvl5pPr marL="954075" indent="-190815" algn="l" defTabSz="763260" rtl="0" eaLnBrk="1" latinLnBrk="0" hangingPunct="1">
      <a:spcBef>
        <a:spcPts val="600"/>
      </a:spcBef>
      <a:buChar char="&gt;"/>
      <a:defRPr sz="1600" kern="1200">
        <a:solidFill>
          <a:schemeClr val="tx1"/>
        </a:solidFill>
        <a:latin typeface="+mn-lt"/>
        <a:ea typeface="+mn-ea"/>
        <a:cs typeface="+mn-cs"/>
      </a:defRPr>
    </a:lvl5pPr>
    <a:lvl6pPr marL="1144890" indent="-190815" algn="l" defTabSz="763260" rtl="0" eaLnBrk="1" latinLnBrk="0" hangingPunct="1">
      <a:defRPr sz="1600" kern="1200">
        <a:solidFill>
          <a:schemeClr val="tx1"/>
        </a:solidFill>
        <a:latin typeface="+mn-lt"/>
        <a:ea typeface="+mn-ea"/>
        <a:cs typeface="+mn-cs"/>
      </a:defRPr>
    </a:lvl6pPr>
    <a:lvl7pPr marL="1335705" indent="-190815" algn="l" defTabSz="763260" rtl="0" eaLnBrk="1" latinLnBrk="0" hangingPunct="1">
      <a:defRPr sz="1600" kern="1200">
        <a:solidFill>
          <a:schemeClr val="tx1"/>
        </a:solidFill>
        <a:latin typeface="+mn-lt"/>
        <a:ea typeface="+mn-ea"/>
        <a:cs typeface="+mn-cs"/>
      </a:defRPr>
    </a:lvl7pPr>
    <a:lvl8pPr marL="1526520" indent="-190815" algn="l" defTabSz="763260" rtl="0" eaLnBrk="1" latinLnBrk="0" hangingPunct="1">
      <a:defRPr sz="1600" kern="1200">
        <a:solidFill>
          <a:schemeClr val="tx1"/>
        </a:solidFill>
        <a:latin typeface="+mn-lt"/>
        <a:ea typeface="+mn-ea"/>
        <a:cs typeface="+mn-cs"/>
      </a:defRPr>
    </a:lvl8pPr>
    <a:lvl9pPr marL="1717335" indent="-190815" algn="l" defTabSz="763260"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leen Healey" initials="KH" lastIdx="85" clrIdx="5">
    <p:extLst>
      <p:ext uri="{19B8F6BF-5375-455C-9EA6-DF929625EA0E}">
        <p15:presenceInfo xmlns:p15="http://schemas.microsoft.com/office/powerpoint/2012/main" userId="Kaleen Healey" providerId="None"/>
      </p:ext>
    </p:extLst>
  </p:cmAuthor>
  <p:cmAuthor id="1" name="Farnham, Lija" initials="FL" lastIdx="0" clrIdx="0">
    <p:extLst>
      <p:ext uri="{19B8F6BF-5375-455C-9EA6-DF929625EA0E}">
        <p15:presenceInfo xmlns:p15="http://schemas.microsoft.com/office/powerpoint/2012/main" userId="S-1-5-21-2025429265-484763869-839522115-231116" providerId="AD"/>
      </p:ext>
    </p:extLst>
  </p:cmAuthor>
  <p:cmAuthor id="3" name="Brondfield, Rebecca" initials="BR" lastIdx="0" clrIdx="1">
    <p:extLst>
      <p:ext uri="{19B8F6BF-5375-455C-9EA6-DF929625EA0E}">
        <p15:presenceInfo xmlns:p15="http://schemas.microsoft.com/office/powerpoint/2012/main" userId="S-1-5-21-2025429265-484763869-839522115-661082" providerId="AD"/>
      </p:ext>
    </p:extLst>
  </p:cmAuthor>
  <p:cmAuthor id="4" name="Simpson, Maya" initials="SM" lastIdx="0" clrIdx="2">
    <p:extLst>
      <p:ext uri="{19B8F6BF-5375-455C-9EA6-DF929625EA0E}">
        <p15:presenceInfo xmlns:p15="http://schemas.microsoft.com/office/powerpoint/2012/main" userId="Simpson, Maya" providerId="None"/>
      </p:ext>
    </p:extLst>
  </p:cmAuthor>
  <p:cmAuthor id="5" name="Lisa Quay" initials="LQ" lastIdx="153" clrIdx="3">
    <p:extLst>
      <p:ext uri="{19B8F6BF-5375-455C-9EA6-DF929625EA0E}">
        <p15:presenceInfo xmlns:p15="http://schemas.microsoft.com/office/powerpoint/2012/main" userId="e024aab4e4e03557" providerId="Windows Live"/>
      </p:ext>
    </p:extLst>
  </p:cmAuthor>
  <p:cmAuthor id="6" name="S. C. Porter" initials="SCP" lastIdx="13" clrIdx="4">
    <p:extLst>
      <p:ext uri="{19B8F6BF-5375-455C-9EA6-DF929625EA0E}">
        <p15:presenceInfo xmlns:p15="http://schemas.microsoft.com/office/powerpoint/2012/main" userId="9766eb53dd2c83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1"/>
    <a:srgbClr val="5C5C5C"/>
    <a:srgbClr val="E9EAEB"/>
    <a:srgbClr val="FFFFFF"/>
    <a:srgbClr val="FAEEC3"/>
    <a:srgbClr val="F2DE8A"/>
    <a:srgbClr val="E9CD49"/>
    <a:srgbClr val="C6AA3D"/>
    <a:srgbClr val="AB8933"/>
    <a:srgbClr val="FAE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54" autoAdjust="0"/>
    <p:restoredTop sz="96242" autoAdjust="0"/>
  </p:normalViewPr>
  <p:slideViewPr>
    <p:cSldViewPr snapToGrid="0">
      <p:cViewPr>
        <p:scale>
          <a:sx n="98" d="100"/>
          <a:sy n="98" d="100"/>
        </p:scale>
        <p:origin x="669" y="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8" d="100"/>
          <a:sy n="78" d="100"/>
        </p:scale>
        <p:origin x="212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heme" Target="../theme/theme3.xml"/><Relationship Id="rId5" Type="http://schemas.openxmlformats.org/officeDocument/2006/relationships/tags" Target="../tags/tag51.xml"/><Relationship Id="rId4" Type="http://schemas.openxmlformats.org/officeDocument/2006/relationships/tags" Target="../tags/tag5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custDataLst>
              <p:tags r:id="rId3"/>
            </p:custDataLst>
          </p:nvPr>
        </p:nvSpPr>
        <p:spPr>
          <a:xfrm>
            <a:off x="3849688" y="0"/>
            <a:ext cx="2946400" cy="496888"/>
          </a:xfrm>
          <a:prstGeom prst="rect">
            <a:avLst/>
          </a:prstGeom>
        </p:spPr>
        <p:txBody>
          <a:bodyPr vert="horz" lIns="91440" tIns="45720" rIns="91440" bIns="45720" rtlCol="0"/>
          <a:lstStyle>
            <a:lvl1pPr algn="r">
              <a:defRPr sz="1200"/>
            </a:lvl1pPr>
          </a:lstStyle>
          <a:p>
            <a:fld id="{26B99848-9952-4819-982B-E9DBDACF91BB}" type="datetimeFigureOut">
              <a:rPr lang="en-US" smtClean="0"/>
              <a:t>8/31/2020</a:t>
            </a:fld>
            <a:endParaRPr lang="en-US"/>
          </a:p>
        </p:txBody>
      </p:sp>
      <p:sp>
        <p:nvSpPr>
          <p:cNvPr id="4" name="Footer Placeholder 3"/>
          <p:cNvSpPr>
            <a:spLocks noGrp="1"/>
          </p:cNvSpPr>
          <p:nvPr>
            <p:ph type="ftr" sz="quarter" idx="2"/>
            <p:custDataLst>
              <p:tags r:id="rId4"/>
            </p:custDataLst>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custDataLst>
              <p:tags r:id="rId5"/>
            </p:custDataLst>
          </p:nvPr>
        </p:nvSpPr>
        <p:spPr>
          <a:xfrm>
            <a:off x="3849688" y="9429750"/>
            <a:ext cx="2946400" cy="496888"/>
          </a:xfrm>
          <a:prstGeom prst="rect">
            <a:avLst/>
          </a:prstGeom>
        </p:spPr>
        <p:txBody>
          <a:bodyPr vert="horz" lIns="91440" tIns="45720" rIns="91440" bIns="45720" rtlCol="0" anchor="b"/>
          <a:lstStyle>
            <a:lvl1pPr algn="r">
              <a:defRPr sz="1200"/>
            </a:lvl1pPr>
          </a:lstStyle>
          <a:p>
            <a:fld id="{6D7C5690-3CA1-438A-A5B7-7E5FCDDEEF4D}" type="slidenum">
              <a:rPr lang="en-US" smtClean="0"/>
              <a:t>‹#›</a:t>
            </a:fld>
            <a:endParaRPr lang="en-US"/>
          </a:p>
        </p:txBody>
      </p:sp>
    </p:spTree>
    <p:extLst>
      <p:ext uri="{BB962C8B-B14F-4D97-AF65-F5344CB8AC3E}">
        <p14:creationId xmlns:p14="http://schemas.microsoft.com/office/powerpoint/2010/main" val="3370334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heme" Target="../theme/theme2.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custDataLst>
              <p:tags r:id="rId3"/>
            </p:custDataLst>
          </p:nvPr>
        </p:nvSpPr>
        <p:spPr>
          <a:xfrm>
            <a:off x="3849688" y="0"/>
            <a:ext cx="2946400" cy="496888"/>
          </a:xfrm>
          <a:prstGeom prst="rect">
            <a:avLst/>
          </a:prstGeom>
        </p:spPr>
        <p:txBody>
          <a:bodyPr vert="horz" lIns="91440" tIns="45720" rIns="91440" bIns="45720" rtlCol="0"/>
          <a:lstStyle>
            <a:lvl1pPr algn="r">
              <a:defRPr sz="1200"/>
            </a:lvl1pPr>
          </a:lstStyle>
          <a:p>
            <a:fld id="{F2963378-D80F-413D-94F6-C1B7A899B2C7}" type="datetimeFigureOut">
              <a:rPr lang="en-US" smtClean="0"/>
              <a:t>8/31/2020</a:t>
            </a:fld>
            <a:endParaRPr lang="en-US"/>
          </a:p>
        </p:txBody>
      </p:sp>
      <p:sp>
        <p:nvSpPr>
          <p:cNvPr id="4" name="Slide Image Placeholder 3"/>
          <p:cNvSpPr>
            <a:spLocks noGrp="1" noRot="1" noChangeAspect="1"/>
          </p:cNvSpPr>
          <p:nvPr>
            <p:ph type="sldImg" idx="2"/>
            <p:custDataLst>
              <p:tags r:id="rId4"/>
            </p:custDataLst>
          </p:nvPr>
        </p:nvSpPr>
        <p:spPr>
          <a:xfrm>
            <a:off x="1209675" y="1241425"/>
            <a:ext cx="4378325" cy="3349625"/>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6"/>
            </p:custDataLst>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custDataLst>
              <p:tags r:id="rId7"/>
            </p:custDataLst>
          </p:nvPr>
        </p:nvSpPr>
        <p:spPr>
          <a:xfrm>
            <a:off x="3849688" y="9429750"/>
            <a:ext cx="2946400" cy="496888"/>
          </a:xfrm>
          <a:prstGeom prst="rect">
            <a:avLst/>
          </a:prstGeom>
        </p:spPr>
        <p:txBody>
          <a:bodyPr vert="horz" lIns="91440" tIns="45720" rIns="91440" bIns="45720" rtlCol="0" anchor="b"/>
          <a:lstStyle>
            <a:lvl1pPr algn="r">
              <a:defRPr sz="1200"/>
            </a:lvl1pPr>
          </a:lstStyle>
          <a:p>
            <a:fld id="{61788A4E-386C-4E72-BFDF-A5FD3A207B50}" type="slidenum">
              <a:rPr lang="en-US" smtClean="0"/>
              <a:t>‹#›</a:t>
            </a:fld>
            <a:endParaRPr lang="en-US"/>
          </a:p>
        </p:txBody>
      </p:sp>
    </p:spTree>
    <p:extLst>
      <p:ext uri="{BB962C8B-B14F-4D97-AF65-F5344CB8AC3E}">
        <p14:creationId xmlns:p14="http://schemas.microsoft.com/office/powerpoint/2010/main" val="208340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hasCustomPrompt="1"/>
            <p:custDataLst>
              <p:tags r:id="rId2"/>
            </p:custDataLst>
          </p:nvPr>
        </p:nvSpPr>
        <p:spPr>
          <a:xfrm>
            <a:off x="923544" y="3904488"/>
            <a:ext cx="7790688" cy="694944"/>
          </a:xfrm>
        </p:spPr>
        <p:txBody>
          <a:bodyPr/>
          <a:lstStyle>
            <a:lvl1pPr marL="0" indent="0" algn="l">
              <a:lnSpc>
                <a:spcPct val="100000"/>
              </a:lnSpc>
              <a:spcBef>
                <a:spcPct val="0"/>
              </a:spcBef>
              <a:buNone/>
              <a:defRPr sz="2000">
                <a:solidFill>
                  <a:schemeClr val="bg2"/>
                </a:solidFill>
              </a:defRPr>
            </a:lvl1pPr>
            <a:lvl2pPr marL="486471" indent="0" algn="ctr">
              <a:buNone/>
              <a:defRPr sz="2128"/>
            </a:lvl2pPr>
            <a:lvl3pPr marL="972941" indent="0" algn="ctr">
              <a:buNone/>
              <a:defRPr sz="1915"/>
            </a:lvl3pPr>
            <a:lvl4pPr marL="1459411" indent="0" algn="ctr">
              <a:buNone/>
              <a:defRPr sz="1703"/>
            </a:lvl4pPr>
            <a:lvl5pPr marL="1945881" indent="0" algn="ctr">
              <a:buNone/>
              <a:defRPr sz="1703"/>
            </a:lvl5pPr>
            <a:lvl6pPr marL="2432352" indent="0" algn="ctr">
              <a:buNone/>
              <a:defRPr sz="1703"/>
            </a:lvl6pPr>
            <a:lvl7pPr marL="2918820" indent="0" algn="ctr">
              <a:buNone/>
              <a:defRPr sz="1703"/>
            </a:lvl7pPr>
            <a:lvl8pPr marL="3405290" indent="0" algn="ctr">
              <a:buNone/>
              <a:defRPr sz="1703"/>
            </a:lvl8pPr>
            <a:lvl9pPr marL="3891762" indent="0" algn="ctr">
              <a:buNone/>
              <a:defRPr sz="1703"/>
            </a:lvl9pPr>
          </a:lstStyle>
          <a:p>
            <a:r>
              <a:rPr lang="en-US"/>
              <a:t>Click to add subtitle/contacts/date</a:t>
            </a:r>
          </a:p>
        </p:txBody>
      </p:sp>
      <p:sp>
        <p:nvSpPr>
          <p:cNvPr id="2" name="Title"/>
          <p:cNvSpPr>
            <a:spLocks noGrp="1"/>
          </p:cNvSpPr>
          <p:nvPr>
            <p:ph type="ctrTitle" hasCustomPrompt="1"/>
            <p:custDataLst>
              <p:tags r:id="rId3"/>
            </p:custDataLst>
          </p:nvPr>
        </p:nvSpPr>
        <p:spPr>
          <a:xfrm>
            <a:off x="923544" y="1417320"/>
            <a:ext cx="7790688" cy="2386584"/>
          </a:xfrm>
          <a:prstGeom prst="rect">
            <a:avLst/>
          </a:prstGeom>
        </p:spPr>
        <p:txBody>
          <a:bodyPr anchor="b"/>
          <a:lstStyle>
            <a:lvl1pPr algn="l">
              <a:spcBef>
                <a:spcPct val="0"/>
              </a:spcBef>
              <a:defRPr sz="4800" b="0" cap="all" baseline="0">
                <a:solidFill>
                  <a:schemeClr val="bg2"/>
                </a:solidFill>
              </a:defRPr>
            </a:lvl1pPr>
          </a:lstStyle>
          <a:p>
            <a:r>
              <a:rPr lang="en-US"/>
              <a:t>Click to add title</a:t>
            </a:r>
          </a:p>
        </p:txBody>
      </p:sp>
      <p:cxnSp>
        <p:nvCxnSpPr>
          <p:cNvPr id="12" name="Blue horizontal line"/>
          <p:cNvCxnSpPr/>
          <p:nvPr userDrawn="1">
            <p:custDataLst>
              <p:tags r:id="rId4"/>
            </p:custDataLst>
          </p:nvPr>
        </p:nvCxnSpPr>
        <p:spPr>
          <a:xfrm>
            <a:off x="930058" y="3810794"/>
            <a:ext cx="7793473"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btfpLayoutConfig" hidden="1"/>
          <p:cNvSpPr txBox="1"/>
          <p:nvPr userDrawn="1">
            <p:custDataLst>
              <p:tags r:id="rId5"/>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overall_0_132328473482531247 columns_1_132328473482531247 </a:t>
            </a:r>
          </a:p>
        </p:txBody>
      </p:sp>
    </p:spTree>
    <p:custDataLst>
      <p:tags r:id="rId1"/>
    </p:custDataLst>
    <p:extLst>
      <p:ext uri="{BB962C8B-B14F-4D97-AF65-F5344CB8AC3E}">
        <p14:creationId xmlns:p14="http://schemas.microsoft.com/office/powerpoint/2010/main" val="4012046067"/>
      </p:ext>
    </p:extLst>
  </p:cSld>
  <p:clrMapOvr>
    <a:masterClrMapping/>
  </p:clrMapOvr>
  <p:transition/>
  <p:extLst>
    <p:ext uri="{DCECCB84-F9BA-43D5-87BE-67443E8EF086}">
      <p15:sldGuideLst xmlns:p15="http://schemas.microsoft.com/office/powerpoint/2012/main">
        <p15:guide id="1" pos="232" userDrawn="1">
          <p15:clr>
            <a:srgbClr val="CCCCCC"/>
          </p15:clr>
        </p15:guide>
        <p15:guide id="2" pos="6040" userDrawn="1">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custDataLst>
              <p:tags r:id="rId2"/>
            </p:custDataLst>
          </p:nvPr>
        </p:nvSpPr>
        <p:spPr>
          <a:xfrm>
            <a:off x="385200" y="5"/>
            <a:ext cx="9195156" cy="951571"/>
          </a:xfrm>
          <a:prstGeom prst="rect">
            <a:avLst/>
          </a:prstGeom>
        </p:spPr>
        <p:txBody>
          <a:bodyPr/>
          <a:lstStyle/>
          <a:p>
            <a:r>
              <a:rPr lang="en-US"/>
              <a:t>Click to edit Master title style</a:t>
            </a:r>
          </a:p>
        </p:txBody>
      </p:sp>
      <p:sp>
        <p:nvSpPr>
          <p:cNvPr id="6" name="btfpLayoutConfig" hidden="1"/>
          <p:cNvSpPr txBox="1"/>
          <p:nvPr userDrawn="1">
            <p:custDataLst>
              <p:tags r:id="rId3"/>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overall_0_131733708841261106 columns_1_131733708841261106 </a:t>
            </a:r>
          </a:p>
        </p:txBody>
      </p:sp>
    </p:spTree>
    <p:custDataLst>
      <p:tags r:id="rId1"/>
    </p:custDataLst>
    <p:extLst>
      <p:ext uri="{BB962C8B-B14F-4D97-AF65-F5344CB8AC3E}">
        <p14:creationId xmlns:p14="http://schemas.microsoft.com/office/powerpoint/2010/main" val="604292435"/>
      </p:ext>
    </p:extLst>
  </p:cSld>
  <p:clrMapOvr>
    <a:masterClrMapping/>
  </p:clrMapOvr>
  <p:transition/>
  <p:extLst>
    <p:ext uri="{DCECCB84-F9BA-43D5-87BE-67443E8EF086}">
      <p15:sldGuideLst xmlns:p15="http://schemas.microsoft.com/office/powerpoint/2012/main">
        <p15:guide id="1" pos="232" userDrawn="1">
          <p15:clr>
            <a:srgbClr val="CCCCCC"/>
          </p15:clr>
        </p15:guide>
        <p15:guide id="2" pos="6040" userDrawn="1">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ight Pic, Left Text &amp; Title">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4048" y="0"/>
            <a:ext cx="4407408" cy="950976"/>
          </a:xfrm>
        </p:spPr>
        <p:txBody>
          <a:bodyPr/>
          <a:lstStyle/>
          <a:p>
            <a:r>
              <a:rPr lang="en-US"/>
              <a:t>Click to edit Master title style</a:t>
            </a:r>
            <a:endParaRPr lang="en-CA"/>
          </a:p>
        </p:txBody>
      </p:sp>
      <p:cxnSp>
        <p:nvCxnSpPr>
          <p:cNvPr id="6" name="Blue horizontal line"/>
          <p:cNvCxnSpPr/>
          <p:nvPr>
            <p:custDataLst>
              <p:tags r:id="rId3"/>
            </p:custDataLst>
          </p:nvPr>
        </p:nvCxnSpPr>
        <p:spPr>
          <a:xfrm>
            <a:off x="381599" y="902494"/>
            <a:ext cx="4407408"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icture Placeholder 5"/>
          <p:cNvSpPr>
            <a:spLocks noGrp="1"/>
          </p:cNvSpPr>
          <p:nvPr>
            <p:ph type="pic" sz="quarter" idx="10"/>
            <p:custDataLst>
              <p:tags r:id="rId4"/>
            </p:custDataLst>
          </p:nvPr>
        </p:nvSpPr>
        <p:spPr>
          <a:xfrm>
            <a:off x="4865180" y="-278"/>
            <a:ext cx="4864608" cy="7443788"/>
          </a:xfrm>
        </p:spPr>
        <p:txBody>
          <a:bodyPr/>
          <a:lstStyle/>
          <a:p>
            <a:r>
              <a:rPr lang="en-US"/>
              <a:t>Click icon to add picture</a:t>
            </a:r>
          </a:p>
        </p:txBody>
      </p:sp>
    </p:spTree>
    <p:custDataLst>
      <p:tags r:id="rId1"/>
    </p:custDataLst>
    <p:extLst>
      <p:ext uri="{BB962C8B-B14F-4D97-AF65-F5344CB8AC3E}">
        <p14:creationId xmlns:p14="http://schemas.microsoft.com/office/powerpoint/2010/main" val="2644893814"/>
      </p:ext>
    </p:extLst>
  </p:cSld>
  <p:clrMapOvr>
    <a:masterClrMapping/>
  </p:clrMapOvr>
  <p:transition/>
  <p:extLst>
    <p:ext uri="{DCECCB84-F9BA-43D5-87BE-67443E8EF086}">
      <p15:sldGuideLst xmlns:p15="http://schemas.microsoft.com/office/powerpoint/2012/main">
        <p15:guide id="1" pos="232" userDrawn="1">
          <p15:clr>
            <a:srgbClr val="CCCCCC"/>
          </p15:clr>
        </p15:guide>
        <p15:guide id="2" pos="2968" userDrawn="1">
          <p15:clr>
            <a:srgbClr val="CCCCCC"/>
          </p15:clr>
        </p15:guide>
        <p15:guide id="3" pos="3304" userDrawn="1">
          <p15:clr>
            <a:srgbClr val="CCCCCC"/>
          </p15:clr>
        </p15:guide>
        <p15:guide id="4" pos="6040" userDrawn="1">
          <p15:clr>
            <a:srgbClr val="CCCCC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ight Pic, Left Text">
    <p:spTree>
      <p:nvGrpSpPr>
        <p:cNvPr id="1" name=""/>
        <p:cNvGrpSpPr/>
        <p:nvPr/>
      </p:nvGrpSpPr>
      <p:grpSpPr>
        <a:xfrm>
          <a:off x="0" y="0"/>
          <a:ext cx="0" cy="0"/>
          <a:chOff x="0" y="0"/>
          <a:chExt cx="0" cy="0"/>
        </a:xfrm>
      </p:grpSpPr>
      <p:sp>
        <p:nvSpPr>
          <p:cNvPr id="11" name="Picture Placeholder 5"/>
          <p:cNvSpPr>
            <a:spLocks noGrp="1"/>
          </p:cNvSpPr>
          <p:nvPr>
            <p:ph type="pic" sz="quarter" idx="10"/>
            <p:custDataLst>
              <p:tags r:id="rId2"/>
            </p:custDataLst>
          </p:nvPr>
        </p:nvSpPr>
        <p:spPr>
          <a:xfrm>
            <a:off x="4865180" y="-278"/>
            <a:ext cx="4864608" cy="7443788"/>
          </a:xfrm>
        </p:spPr>
        <p:txBody>
          <a:bodyPr/>
          <a:lstStyle/>
          <a:p>
            <a:r>
              <a:rPr lang="en-US"/>
              <a:t>Click icon to add picture</a:t>
            </a:r>
          </a:p>
        </p:txBody>
      </p:sp>
    </p:spTree>
    <p:custDataLst>
      <p:tags r:id="rId1"/>
    </p:custDataLst>
    <p:extLst>
      <p:ext uri="{BB962C8B-B14F-4D97-AF65-F5344CB8AC3E}">
        <p14:creationId xmlns:p14="http://schemas.microsoft.com/office/powerpoint/2010/main" val="2478684865"/>
      </p:ext>
    </p:extLst>
  </p:cSld>
  <p:clrMapOvr>
    <a:masterClrMapping/>
  </p:clrMapOvr>
  <p:transition/>
  <p:extLst>
    <p:ext uri="{DCECCB84-F9BA-43D5-87BE-67443E8EF086}">
      <p15:sldGuideLst xmlns:p15="http://schemas.microsoft.com/office/powerpoint/2012/main">
        <p15:guide id="1" pos="232" userDrawn="1">
          <p15:clr>
            <a:srgbClr val="CCCCCC"/>
          </p15:clr>
        </p15:guide>
        <p15:guide id="2" pos="6040" userDrawn="1">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ft Pic, Right Text &amp; Title">
    <p:spTree>
      <p:nvGrpSpPr>
        <p:cNvPr id="1" name=""/>
        <p:cNvGrpSpPr/>
        <p:nvPr/>
      </p:nvGrpSpPr>
      <p:grpSpPr>
        <a:xfrm>
          <a:off x="0" y="0"/>
          <a:ext cx="0" cy="0"/>
          <a:chOff x="0" y="0"/>
          <a:chExt cx="0" cy="0"/>
        </a:xfrm>
      </p:grpSpPr>
      <p:sp>
        <p:nvSpPr>
          <p:cNvPr id="5" name="Picture Placeholder 5"/>
          <p:cNvSpPr>
            <a:spLocks noGrp="1"/>
          </p:cNvSpPr>
          <p:nvPr>
            <p:ph type="pic" sz="quarter" idx="10"/>
            <p:custDataLst>
              <p:tags r:id="rId2"/>
            </p:custDataLst>
          </p:nvPr>
        </p:nvSpPr>
        <p:spPr>
          <a:xfrm>
            <a:off x="240786" y="1"/>
            <a:ext cx="4678347" cy="7443787"/>
          </a:xfrm>
        </p:spPr>
        <p:txBody>
          <a:bodyPr/>
          <a:lstStyle/>
          <a:p>
            <a:r>
              <a:rPr lang="en-US"/>
              <a:t>Click icon to add picture</a:t>
            </a:r>
          </a:p>
        </p:txBody>
      </p:sp>
      <p:sp>
        <p:nvSpPr>
          <p:cNvPr id="6" name="Title 1"/>
          <p:cNvSpPr>
            <a:spLocks noGrp="1"/>
          </p:cNvSpPr>
          <p:nvPr>
            <p:ph type="title"/>
            <p:custDataLst>
              <p:tags r:id="rId3"/>
            </p:custDataLst>
          </p:nvPr>
        </p:nvSpPr>
        <p:spPr>
          <a:xfrm>
            <a:off x="5148072" y="0"/>
            <a:ext cx="4407408" cy="950976"/>
          </a:xfrm>
        </p:spPr>
        <p:txBody>
          <a:bodyPr/>
          <a:lstStyle/>
          <a:p>
            <a:r>
              <a:rPr lang="en-US"/>
              <a:t>Click to edit Master title style</a:t>
            </a:r>
            <a:endParaRPr lang="en-CA"/>
          </a:p>
        </p:txBody>
      </p:sp>
      <p:cxnSp>
        <p:nvCxnSpPr>
          <p:cNvPr id="7" name="Blue horizontal line"/>
          <p:cNvCxnSpPr/>
          <p:nvPr>
            <p:custDataLst>
              <p:tags r:id="rId4"/>
            </p:custDataLst>
          </p:nvPr>
        </p:nvCxnSpPr>
        <p:spPr>
          <a:xfrm>
            <a:off x="5148071" y="902494"/>
            <a:ext cx="4407408"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9147257"/>
      </p:ext>
    </p:extLst>
  </p:cSld>
  <p:clrMapOvr>
    <a:masterClrMapping/>
  </p:clrMapOvr>
  <p:transition/>
  <p:extLst>
    <p:ext uri="{DCECCB84-F9BA-43D5-87BE-67443E8EF086}">
      <p15:sldGuideLst xmlns:p15="http://schemas.microsoft.com/office/powerpoint/2012/main">
        <p15:guide id="1" pos="232" userDrawn="1">
          <p15:clr>
            <a:srgbClr val="CCCCCC"/>
          </p15:clr>
        </p15:guide>
        <p15:guide id="2" pos="2968" userDrawn="1">
          <p15:clr>
            <a:srgbClr val="CCCCCC"/>
          </p15:clr>
        </p15:guide>
        <p15:guide id="3" pos="3304" userDrawn="1">
          <p15:clr>
            <a:srgbClr val="CCCCCC"/>
          </p15:clr>
        </p15:guide>
        <p15:guide id="4" pos="6040" userDrawn="1">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eft Pic, Right Text">
    <p:spTree>
      <p:nvGrpSpPr>
        <p:cNvPr id="1" name=""/>
        <p:cNvGrpSpPr/>
        <p:nvPr/>
      </p:nvGrpSpPr>
      <p:grpSpPr>
        <a:xfrm>
          <a:off x="0" y="0"/>
          <a:ext cx="0" cy="0"/>
          <a:chOff x="0" y="0"/>
          <a:chExt cx="0" cy="0"/>
        </a:xfrm>
      </p:grpSpPr>
      <p:sp>
        <p:nvSpPr>
          <p:cNvPr id="5" name="Picture Placeholder 5"/>
          <p:cNvSpPr>
            <a:spLocks noGrp="1"/>
          </p:cNvSpPr>
          <p:nvPr>
            <p:ph type="pic" sz="quarter" idx="10"/>
            <p:custDataLst>
              <p:tags r:id="rId2"/>
            </p:custDataLst>
          </p:nvPr>
        </p:nvSpPr>
        <p:spPr>
          <a:xfrm>
            <a:off x="240786" y="1"/>
            <a:ext cx="4678347" cy="7443787"/>
          </a:xfrm>
        </p:spPr>
        <p:txBody>
          <a:bodyPr/>
          <a:lstStyle/>
          <a:p>
            <a:r>
              <a:rPr lang="en-US"/>
              <a:t>Click icon to add picture</a:t>
            </a:r>
          </a:p>
        </p:txBody>
      </p:sp>
    </p:spTree>
    <p:custDataLst>
      <p:tags r:id="rId1"/>
    </p:custDataLst>
    <p:extLst>
      <p:ext uri="{BB962C8B-B14F-4D97-AF65-F5344CB8AC3E}">
        <p14:creationId xmlns:p14="http://schemas.microsoft.com/office/powerpoint/2010/main" val="37299695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st Page Logo">
    <p:spTree>
      <p:nvGrpSpPr>
        <p:cNvPr id="1" name=""/>
        <p:cNvGrpSpPr/>
        <p:nvPr/>
      </p:nvGrpSpPr>
      <p:grpSpPr>
        <a:xfrm>
          <a:off x="0" y="0"/>
          <a:ext cx="0" cy="0"/>
          <a:chOff x="0" y="0"/>
          <a:chExt cx="0" cy="0"/>
        </a:xfrm>
      </p:grpSpPr>
      <p:sp>
        <p:nvSpPr>
          <p:cNvPr id="2" name="btfpLayoutConfig" hidden="1"/>
          <p:cNvSpPr txBox="1"/>
          <p:nvPr userDrawn="1">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overall_0_131937908830644999 columns_1_131937908830644999 </a:t>
            </a:r>
          </a:p>
        </p:txBody>
      </p:sp>
    </p:spTree>
    <p:custDataLst>
      <p:tags r:id="rId1"/>
    </p:custDataLst>
    <p:extLst>
      <p:ext uri="{BB962C8B-B14F-4D97-AF65-F5344CB8AC3E}">
        <p14:creationId xmlns:p14="http://schemas.microsoft.com/office/powerpoint/2010/main" val="3287323518"/>
      </p:ext>
    </p:extLst>
  </p:cSld>
  <p:clrMapOvr>
    <a:masterClrMapping/>
  </p:clrMapOvr>
  <p:transition/>
  <p:extLst>
    <p:ext uri="{DCECCB84-F9BA-43D5-87BE-67443E8EF086}">
      <p15:sldGuideLst xmlns:p15="http://schemas.microsoft.com/office/powerpoint/2012/main">
        <p15:guide id="1" pos="232" userDrawn="1">
          <p15:clr>
            <a:srgbClr val="CCCCCC"/>
          </p15:clr>
        </p15:guide>
        <p15:guide id="2" pos="6040" userDrawn="1">
          <p15:clr>
            <a:srgbClr val="CCCCC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2 Layou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12648" y="1197864"/>
            <a:ext cx="5184648" cy="3758184"/>
          </a:xfrm>
        </p:spPr>
        <p:txBody>
          <a:bodyPr anchor="t" anchorCtr="0"/>
          <a:lstStyle>
            <a:lvl1pPr algn="r">
              <a:defRPr sz="4800" cap="all" baseline="0"/>
            </a:lvl1pPr>
          </a:lstStyle>
          <a:p>
            <a:r>
              <a:rPr lang="en-US"/>
              <a:t>Click to edit Master title style</a:t>
            </a:r>
            <a:endParaRPr lang="en-CA"/>
          </a:p>
        </p:txBody>
      </p:sp>
      <p:pic>
        <p:nvPicPr>
          <p:cNvPr id="3" name="Bridgespan logo"/>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578472" y="6469080"/>
            <a:ext cx="1868284" cy="716464"/>
          </a:xfrm>
          <a:prstGeom prst="rect">
            <a:avLst/>
          </a:prstGeom>
        </p:spPr>
      </p:pic>
      <p:pic>
        <p:nvPicPr>
          <p:cNvPr id="4" name="Blue wave"/>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0" y="557"/>
            <a:ext cx="1597155" cy="7443231"/>
          </a:xfrm>
          <a:prstGeom prst="rect">
            <a:avLst/>
          </a:prstGeom>
        </p:spPr>
      </p:pic>
      <p:sp>
        <p:nvSpPr>
          <p:cNvPr id="5" name="Subtitle 2"/>
          <p:cNvSpPr>
            <a:spLocks noGrp="1"/>
          </p:cNvSpPr>
          <p:nvPr>
            <p:ph type="subTitle" idx="1"/>
            <p:custDataLst>
              <p:tags r:id="rId5"/>
            </p:custDataLst>
          </p:nvPr>
        </p:nvSpPr>
        <p:spPr>
          <a:xfrm>
            <a:off x="6227064" y="3758184"/>
            <a:ext cx="3300984" cy="1197864"/>
          </a:xfrm>
          <a:prstGeom prst="rect">
            <a:avLst/>
          </a:prstGeom>
        </p:spPr>
        <p:txBody>
          <a:bodyPr lIns="0" rIns="45720" anchor="b" anchorCtr="0">
            <a:noAutofit/>
          </a:bodyPr>
          <a:lstStyle>
            <a:lvl1pPr marL="0" indent="0" algn="l">
              <a:buNone/>
              <a:defRPr sz="2000">
                <a:solidFill>
                  <a:schemeClr val="bg2"/>
                </a:solidFill>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cxnSp>
        <p:nvCxnSpPr>
          <p:cNvPr id="6" name="Blue vertical line"/>
          <p:cNvCxnSpPr/>
          <p:nvPr>
            <p:custDataLst>
              <p:tags r:id="rId6"/>
            </p:custDataLst>
          </p:nvPr>
        </p:nvCxnSpPr>
        <p:spPr>
          <a:xfrm flipH="1">
            <a:off x="6007100" y="1248507"/>
            <a:ext cx="0" cy="3704493"/>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149678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btfpLayoutConfig" hidden="1"/>
          <p:cNvSpPr txBox="1"/>
          <p:nvPr userDrawn="1">
            <p:custDataLst>
              <p:tags r:id="rId2"/>
            </p:custDataLst>
          </p:nvPr>
        </p:nvSpPr>
        <p:spPr bwMode="gray">
          <a:xfrm>
            <a:off x="10135" y="13785"/>
            <a:ext cx="612763" cy="99226"/>
          </a:xfrm>
          <a:prstGeom prst="rect">
            <a:avLst/>
          </a:prstGeom>
          <a:noFill/>
        </p:spPr>
        <p:txBody>
          <a:bodyPr vert="horz" wrap="none" lIns="38306" tIns="38306" rIns="38306" bIns="38306" rtlCol="0">
            <a:spAutoFit/>
          </a:bodyPr>
          <a:lstStyle/>
          <a:p>
            <a:pPr marL="0" indent="0">
              <a:buNone/>
            </a:pPr>
            <a:r>
              <a:rPr lang="en-US" sz="142">
                <a:solidFill>
                  <a:srgbClr val="FFFFFF">
                    <a:alpha val="0"/>
                  </a:srgbClr>
                </a:solidFill>
              </a:rPr>
              <a:t>overall_0_131690428734084882 columns_1_131690428734084882 </a:t>
            </a:r>
          </a:p>
        </p:txBody>
      </p:sp>
    </p:spTree>
    <p:custDataLst>
      <p:tags r:id="rId1"/>
    </p:custDataLst>
    <p:extLst>
      <p:ext uri="{BB962C8B-B14F-4D97-AF65-F5344CB8AC3E}">
        <p14:creationId xmlns:p14="http://schemas.microsoft.com/office/powerpoint/2010/main" val="5634442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theme" Target="../theme/theme1.xml"/><Relationship Id="rId19" Type="http://schemas.openxmlformats.org/officeDocument/2006/relationships/tags" Target="../tags/tag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BtfpConfiguration" hidden="1"/>
          <p:cNvSpPr txBox="1"/>
          <p:nvPr userDrawn="1">
            <p:custDataLst>
              <p:tags r:id="rId12"/>
            </p:custDataLst>
          </p:nvPr>
        </p:nvSpPr>
        <p:spPr bwMode="hidden">
          <a:xfrm>
            <a:off x="0" y="0"/>
            <a:ext cx="28730" cy="39075"/>
          </a:xfrm>
          <a:prstGeom prst="rect">
            <a:avLst/>
          </a:prstGeom>
          <a:noFill/>
        </p:spPr>
        <p:txBody>
          <a:bodyPr wrap="none" lIns="0" tIns="0" rIns="0" bIns="0" rtlCol="0">
            <a:noAutofit/>
          </a:bodyPr>
          <a:lstStyle/>
          <a:p>
            <a:pPr marL="0" indent="0">
              <a:buNone/>
            </a:pPr>
            <a:r>
              <a:rPr lang="en-US" sz="142">
                <a:solidFill>
                  <a:schemeClr val="bg1">
                    <a:alpha val="0"/>
                  </a:schemeClr>
                </a:solidFill>
              </a:rPr>
              <a:t>&lt;btfp&gt;</a:t>
            </a:r>
          </a:p>
          <a:p>
            <a:pPr marL="0" indent="0">
              <a:buNone/>
            </a:pPr>
            <a:r>
              <a:rPr lang="en-US" sz="142">
                <a:solidFill>
                  <a:schemeClr val="bg1">
                    <a:alpha val="0"/>
                  </a:schemeClr>
                </a:solidFill>
              </a:rPr>
              <a:t>  &lt;!-- Instructions for the &lt;template&gt; tag:       Keep "version" and "type" options unchanged.       Set "name" option to the client name that should appear on the client color section.        Set "pageSize" to the paper size you are setting this slide master up on. Valid values are: "widescreen" (which equals 16:9), "4_3", "a4" and "letter". Observe capitalization!  Last edited by Tracey Neil on Aug 18, 2018 --&gt;</a:t>
            </a:r>
          </a:p>
          <a:p>
            <a:pPr marL="0" indent="0">
              <a:buNone/>
            </a:pPr>
            <a:r>
              <a:rPr lang="en-US" sz="142">
                <a:solidFill>
                  <a:schemeClr val="bg1">
                    <a:alpha val="0"/>
                  </a:schemeClr>
                </a:solidFill>
              </a:rPr>
              <a:t>  &lt;template version="2.0.14" type="unbranded" name="Bridgespan Core" pageSize="letter"&gt;</a:t>
            </a:r>
          </a:p>
          <a:p>
            <a:pPr marL="0" indent="0">
              <a:buNone/>
            </a:pPr>
            <a:r>
              <a:rPr lang="en-US" sz="142">
                <a:solidFill>
                  <a:schemeClr val="bg1">
                    <a:alpha val="0"/>
                  </a:schemeClr>
                </a:solidFill>
              </a:rPr>
              <a:t>    &lt;!-- Instructions for &lt;settings&gt; tag:         In each sub-tag set the hex code of the RGB color you wish to use for the standard elements when they are created on this slide master.         If the value is missing or invalid, default colors will be used. --&gt;</a:t>
            </a:r>
          </a:p>
          <a:p>
            <a:pPr marL="0" indent="0">
              <a:buNone/>
            </a:pPr>
            <a:r>
              <a:rPr lang="en-US" sz="142">
                <a:solidFill>
                  <a:schemeClr val="bg1">
                    <a:alpha val="0"/>
                  </a:schemeClr>
                </a:solidFill>
              </a:rPr>
              <a:t>    &lt;settings&gt;</a:t>
            </a:r>
          </a:p>
          <a:p>
            <a:pPr marL="0" indent="0">
              <a:buNone/>
            </a:pPr>
            <a:r>
              <a:rPr lang="en-US" sz="142">
                <a:solidFill>
                  <a:schemeClr val="bg1">
                    <a:alpha val="0"/>
                  </a:schemeClr>
                </a:solidFill>
              </a:rPr>
              <a:t>      &lt;runningAgendaBackColorLeft&gt;#045B91&lt;/runningAgendaBackColorLeft&gt;</a:t>
            </a:r>
          </a:p>
          <a:p>
            <a:pPr marL="0" indent="0">
              <a:buNone/>
            </a:pPr>
            <a:r>
              <a:rPr lang="en-US" sz="142">
                <a:solidFill>
                  <a:schemeClr val="bg1">
                    <a:alpha val="0"/>
                  </a:schemeClr>
                </a:solidFill>
              </a:rPr>
              <a:t>      &lt;runningAgendaBackColorRight&gt;#D0D1D3&lt;/runningAgendaBackColorRight&gt;</a:t>
            </a:r>
          </a:p>
          <a:p>
            <a:pPr marL="0" indent="0">
              <a:buNone/>
            </a:pPr>
            <a:r>
              <a:rPr lang="en-US" sz="142">
                <a:solidFill>
                  <a:schemeClr val="bg1">
                    <a:alpha val="0"/>
                  </a:schemeClr>
                </a:solidFill>
              </a:rPr>
              <a:t>      &lt;runningAgendaTextColorLeft&gt;#FFFFFF&lt;/runningAgendaTextColorLeft&gt;</a:t>
            </a:r>
          </a:p>
          <a:p>
            <a:pPr marL="0" indent="0">
              <a:buNone/>
            </a:pPr>
            <a:r>
              <a:rPr lang="en-US" sz="142">
                <a:solidFill>
                  <a:schemeClr val="bg1">
                    <a:alpha val="0"/>
                  </a:schemeClr>
                </a:solidFill>
              </a:rPr>
              <a:t>      &lt;runningAgendaTextColorRight&gt;#464547&lt;/runningAgendaTextColorRight&gt;</a:t>
            </a:r>
          </a:p>
          <a:p>
            <a:pPr marL="0" indent="0">
              <a:buNone/>
            </a:pPr>
            <a:r>
              <a:rPr lang="en-US" sz="142">
                <a:solidFill>
                  <a:schemeClr val="bg1">
                    <a:alpha val="0"/>
                  </a:schemeClr>
                </a:solidFill>
              </a:rPr>
              <a:t>      &lt;columnHeaderLineColor&gt;#464547&lt;/columnHeaderLineColor&gt;</a:t>
            </a:r>
          </a:p>
          <a:p>
            <a:pPr marL="0" indent="0">
              <a:buNone/>
            </a:pPr>
            <a:r>
              <a:rPr lang="en-US" sz="142">
                <a:solidFill>
                  <a:schemeClr val="bg1">
                    <a:alpha val="0"/>
                  </a:schemeClr>
                </a:solidFill>
              </a:rPr>
              <a:t>      &lt;columnHeaderTextColor&gt;#464547&lt;/columnHeaderTextColor&gt;</a:t>
            </a:r>
          </a:p>
          <a:p>
            <a:pPr marL="0" indent="0">
              <a:buNone/>
            </a:pPr>
            <a:r>
              <a:rPr lang="en-US" sz="142">
                <a:solidFill>
                  <a:schemeClr val="bg1">
                    <a:alpha val="0"/>
                  </a:schemeClr>
                </a:solidFill>
              </a:rPr>
              <a:t>      &lt;rowHeaderLineColor&gt;#464547&lt;/rowHeaderLineColor&gt;</a:t>
            </a:r>
          </a:p>
          <a:p>
            <a:pPr marL="0" indent="0">
              <a:buNone/>
            </a:pPr>
            <a:r>
              <a:rPr lang="en-US" sz="142">
                <a:solidFill>
                  <a:schemeClr val="bg1">
                    <a:alpha val="0"/>
                  </a:schemeClr>
                </a:solidFill>
              </a:rPr>
              <a:t>      &lt;rowHeaderTextColor&gt;#464547&lt;/rowHeaderTextColor&gt;</a:t>
            </a:r>
          </a:p>
          <a:p>
            <a:pPr marL="0" indent="0">
              <a:buNone/>
            </a:pPr>
            <a:r>
              <a:rPr lang="en-US" sz="142">
                <a:solidFill>
                  <a:schemeClr val="bg1">
                    <a:alpha val="0"/>
                  </a:schemeClr>
                </a:solidFill>
              </a:rPr>
              <a:t>      &lt;bainArrowLineColor&gt;#F08613&lt;/bainArrowLineColor&gt;</a:t>
            </a:r>
          </a:p>
          <a:p>
            <a:pPr marL="0" indent="0">
              <a:buNone/>
            </a:pPr>
            <a:r>
              <a:rPr lang="en-US" sz="142">
                <a:solidFill>
                  <a:schemeClr val="bg1">
                    <a:alpha val="0"/>
                  </a:schemeClr>
                </a:solidFill>
              </a:rPr>
              <a:t>      &lt;bainArrowTextColor&gt;#F08613&lt;/bainArrowTextColor&gt;</a:t>
            </a:r>
          </a:p>
          <a:p>
            <a:pPr marL="0" indent="0">
              <a:buNone/>
            </a:pPr>
            <a:r>
              <a:rPr lang="en-US" sz="142">
                <a:solidFill>
                  <a:schemeClr val="bg1">
                    <a:alpha val="0"/>
                  </a:schemeClr>
                </a:solidFill>
              </a:rPr>
              <a:t>      &lt;percentageCircleFullCircleColor&gt;#A5A6A9&lt;/percentageCircleFullCircleColor&gt;</a:t>
            </a:r>
          </a:p>
          <a:p>
            <a:pPr marL="0" indent="0">
              <a:buNone/>
            </a:pPr>
            <a:r>
              <a:rPr lang="en-US" sz="142">
                <a:solidFill>
                  <a:schemeClr val="bg1">
                    <a:alpha val="0"/>
                  </a:schemeClr>
                </a:solidFill>
              </a:rPr>
              <a:t>      &lt;percentageCircleTextHighlightColor&gt;#00437A&lt;/percentageCircleTextHighlightColor&gt;</a:t>
            </a:r>
          </a:p>
          <a:p>
            <a:pPr marL="0" indent="0">
              <a:buNone/>
            </a:pPr>
            <a:r>
              <a:rPr lang="en-US" sz="142">
                <a:solidFill>
                  <a:schemeClr val="bg1">
                    <a:alpha val="0"/>
                  </a:schemeClr>
                </a:solidFill>
              </a:rPr>
              <a:t>      &lt;statusStickerColor&gt;#464547&lt;/statusStickerColor&gt;</a:t>
            </a:r>
          </a:p>
          <a:p>
            <a:pPr marL="0" indent="0">
              <a:buNone/>
            </a:pPr>
            <a:r>
              <a:rPr lang="en-US" sz="142">
                <a:solidFill>
                  <a:schemeClr val="bg1">
                    <a:alpha val="0"/>
                  </a:schemeClr>
                </a:solidFill>
              </a:rPr>
              <a:t>      &lt;calloutBackColor&gt;#FFFFFF&lt;/calloutBackColor&gt;</a:t>
            </a:r>
          </a:p>
          <a:p>
            <a:pPr marL="0" indent="0">
              <a:buNone/>
            </a:pPr>
            <a:r>
              <a:rPr lang="en-US" sz="142">
                <a:solidFill>
                  <a:schemeClr val="bg1">
                    <a:alpha val="0"/>
                  </a:schemeClr>
                </a:solidFill>
              </a:rPr>
              <a:t>      &lt;calloutTextLineColor&gt;#00437A&lt;/calloutTextLineColor&gt;</a:t>
            </a:r>
          </a:p>
          <a:p>
            <a:pPr marL="0" indent="0">
              <a:buNone/>
            </a:pPr>
            <a:r>
              <a:rPr lang="en-US" sz="142">
                <a:solidFill>
                  <a:schemeClr val="bg1">
                    <a:alpha val="0"/>
                  </a:schemeClr>
                </a:solidFill>
              </a:rPr>
              <a:t>      &lt;notesTextColor&gt;#464547&lt;/notesTextColor&gt;</a:t>
            </a:r>
          </a:p>
          <a:p>
            <a:pPr marL="0" indent="0">
              <a:buNone/>
            </a:pPr>
            <a:r>
              <a:rPr lang="en-US" sz="142">
                <a:solidFill>
                  <a:schemeClr val="bg1">
                    <a:alpha val="0"/>
                  </a:schemeClr>
                </a:solidFill>
              </a:rPr>
              <a:t>      &lt;numberBubbleBackColor&gt;#FFFFFF&lt;/numberBubbleBackColor&gt;</a:t>
            </a:r>
          </a:p>
          <a:p>
            <a:pPr marL="0" indent="0">
              <a:buNone/>
            </a:pPr>
            <a:r>
              <a:rPr lang="en-US" sz="142">
                <a:solidFill>
                  <a:schemeClr val="bg1">
                    <a:alpha val="0"/>
                  </a:schemeClr>
                </a:solidFill>
              </a:rPr>
              <a:t>      &lt;numberBubbleTextLineColor&gt;#F08613&lt;/numberBubbleTextLineColor&gt;</a:t>
            </a:r>
          </a:p>
          <a:p>
            <a:pPr marL="0" indent="0">
              <a:buNone/>
            </a:pPr>
            <a:r>
              <a:rPr lang="en-US" sz="142">
                <a:solidFill>
                  <a:schemeClr val="bg1">
                    <a:alpha val="0"/>
                  </a:schemeClr>
                </a:solidFill>
              </a:rPr>
              <a:t>      &lt;valueChainTextLineColor&gt;#00437A&lt;/valueChainTextLineColor&gt;</a:t>
            </a:r>
          </a:p>
          <a:p>
            <a:pPr marL="0" indent="0">
              <a:buNone/>
            </a:pPr>
            <a:r>
              <a:rPr lang="en-US" sz="142">
                <a:solidFill>
                  <a:schemeClr val="bg1">
                    <a:alpha val="0"/>
                  </a:schemeClr>
                </a:solidFill>
              </a:rPr>
              <a:t>      &lt;agendaHighlightColor&gt;#00A9E0&lt;/agendaHighlightColor&gt;</a:t>
            </a:r>
          </a:p>
          <a:p>
            <a:pPr marL="0" indent="0">
              <a:buNone/>
            </a:pPr>
            <a:r>
              <a:rPr lang="en-US" sz="142">
                <a:solidFill>
                  <a:schemeClr val="bg1">
                    <a:alpha val="0"/>
                  </a:schemeClr>
                </a:solidFill>
              </a:rPr>
              <a:t>      &lt;!-- The &lt;tableAccentNumber&gt; defines which table layout from the "Light Style 1" row should be applied for newly created tables.            Valid values are 0, 1, 2, 3, 4, 5, and 6 - representing the layouts on the Table Layout drop-down from left to right.            The highlight colors used in those table layouts link to the Theme color palette, they cannot be specified here. --&gt;</a:t>
            </a:r>
          </a:p>
          <a:p>
            <a:pPr marL="0" indent="0">
              <a:buNone/>
            </a:pPr>
            <a:r>
              <a:rPr lang="en-US" sz="142">
                <a:solidFill>
                  <a:schemeClr val="bg1">
                    <a:alpha val="0"/>
                  </a:schemeClr>
                </a:solidFill>
              </a:rPr>
              <a:t>      &lt;tableAccentNumber&gt;0&lt;/tableAccentNumber&gt;</a:t>
            </a:r>
          </a:p>
          <a:p>
            <a:pPr marL="0" indent="0">
              <a:buNone/>
            </a:pPr>
            <a:r>
              <a:rPr lang="en-US" sz="142">
                <a:solidFill>
                  <a:schemeClr val="bg1">
                    <a:alpha val="0"/>
                  </a:schemeClr>
                </a:solidFill>
              </a:rPr>
              <a:t>      &lt;!-- The &lt;statusStickerRunningAgendaFontSize&gt; tag determines what font size should be applied to newly created status stickers and running agendas.            Valid values are integer numbers. If the option is not present or not valid, the default is used. --&gt;</a:t>
            </a:r>
          </a:p>
          <a:p>
            <a:pPr marL="0" indent="0">
              <a:buNone/>
            </a:pPr>
            <a:r>
              <a:rPr lang="en-US" sz="142">
                <a:solidFill>
                  <a:schemeClr val="bg1">
                    <a:alpha val="0"/>
                  </a:schemeClr>
                </a:solidFill>
              </a:rPr>
              <a:t>      &lt;statusStickerRunningAgendaFontSize&gt;12&lt;/statusStickerRunningAgendaFontSize&gt;</a:t>
            </a:r>
          </a:p>
          <a:p>
            <a:pPr marL="0" indent="0">
              <a:buNone/>
            </a:pPr>
            <a:r>
              <a:rPr lang="en-US" sz="142">
                <a:solidFill>
                  <a:schemeClr val="bg1">
                    <a:alpha val="0"/>
                  </a:schemeClr>
                </a:solidFill>
              </a:rPr>
              <a:t>      &lt;!-- The &lt;columnSpacing&gt; tag determines the width of the spacing between columns in pt.           Valid values are integer numbers, min. 28, max. 85 (~1-3cm). If the option is not present or not valid, the default is used. --&gt;</a:t>
            </a:r>
          </a:p>
          <a:p>
            <a:pPr marL="0" indent="0">
              <a:buNone/>
            </a:pPr>
            <a:r>
              <a:rPr lang="en-US" sz="142">
                <a:solidFill>
                  <a:schemeClr val="bg1">
                    <a:alpha val="0"/>
                  </a:schemeClr>
                </a:solidFill>
              </a:rPr>
              <a:t>      &lt;columnSpacing&gt;42&lt;/columnSpacing&gt;</a:t>
            </a:r>
          </a:p>
          <a:p>
            <a:pPr marL="0" indent="0">
              <a:buNone/>
            </a:pPr>
            <a:r>
              <a:rPr lang="en-US" sz="142">
                <a:solidFill>
                  <a:schemeClr val="bg1">
                    <a:alpha val="0"/>
                  </a:schemeClr>
                </a:solidFill>
              </a:rPr>
              <a:t>    &lt;/settings&gt;</a:t>
            </a:r>
          </a:p>
          <a:p>
            <a:pPr marL="0" indent="0">
              <a:buNone/>
            </a:pPr>
            <a:r>
              <a:rPr lang="en-US" sz="142">
                <a:solidFill>
                  <a:schemeClr val="bg1">
                    <a:alpha val="0"/>
                  </a:schemeClr>
                </a:solidFill>
              </a:rPr>
              <a:t>    &lt;!-- Instructions for &lt;colors&gt; tag:         Use any number of &lt;color&gt;...&lt;/color&gt; lines. Each line creates a client color on the client color palette in the order they appear here.         The client color hex code goes between the &lt;color&gt; and &lt;/color&gt; tags.         The &lt;color&gt; tag may have the option "contrastingTextColor". If it is set to a valid RGB hex code then that color will be used for text if the user applies the client color to fill a shape.          Hence, contrastingTextColor usually is white (#FFFFFF), black (#000000) or another dark color. --&gt;</a:t>
            </a:r>
          </a:p>
          <a:p>
            <a:pPr marL="0" indent="0">
              <a:buNone/>
            </a:pPr>
            <a:r>
              <a:rPr lang="en-US" sz="142">
                <a:solidFill>
                  <a:schemeClr val="bg1">
                    <a:alpha val="0"/>
                  </a:schemeClr>
                </a:solidFill>
              </a:rPr>
              <a:t>    &lt;colors&gt;</a:t>
            </a:r>
          </a:p>
          <a:p>
            <a:pPr marL="0" indent="0">
              <a:buNone/>
            </a:pPr>
            <a:r>
              <a:rPr lang="en-US" sz="142">
                <a:solidFill>
                  <a:schemeClr val="bg1">
                    <a:alpha val="0"/>
                  </a:schemeClr>
                </a:solidFill>
              </a:rPr>
              <a:t>      &lt;color contrastingTextColor="#FFFFFF"&gt;#464547&lt;/color&gt;</a:t>
            </a:r>
          </a:p>
          <a:p>
            <a:pPr marL="0" indent="0">
              <a:buNone/>
            </a:pPr>
            <a:r>
              <a:rPr lang="en-US" sz="142">
                <a:solidFill>
                  <a:schemeClr val="bg1">
                    <a:alpha val="0"/>
                  </a:schemeClr>
                </a:solidFill>
              </a:rPr>
              <a:t>      &lt;color contrastingTextColor="#FFFFFF"&gt;#00437A&lt;/color&gt;</a:t>
            </a:r>
          </a:p>
          <a:p>
            <a:pPr marL="0" indent="0">
              <a:buNone/>
            </a:pPr>
            <a:r>
              <a:rPr lang="en-US" sz="142">
                <a:solidFill>
                  <a:schemeClr val="bg1">
                    <a:alpha val="0"/>
                  </a:schemeClr>
                </a:solidFill>
              </a:rPr>
              <a:t>      &lt;color contrastingTextColor="#FFFFFF"&gt;#00A9E0&lt;/color&gt;</a:t>
            </a:r>
          </a:p>
          <a:p>
            <a:pPr marL="0" indent="0">
              <a:buNone/>
            </a:pPr>
            <a:r>
              <a:rPr lang="en-US" sz="142">
                <a:solidFill>
                  <a:schemeClr val="bg1">
                    <a:alpha val="0"/>
                  </a:schemeClr>
                </a:solidFill>
              </a:rPr>
              <a:t>      &lt;color contrastingTextColor="#FFFFFF"&gt;#008542&lt;/color&gt;</a:t>
            </a:r>
          </a:p>
          <a:p>
            <a:pPr marL="0" indent="0">
              <a:buNone/>
            </a:pPr>
            <a:r>
              <a:rPr lang="en-US" sz="142">
                <a:solidFill>
                  <a:schemeClr val="bg1">
                    <a:alpha val="0"/>
                  </a:schemeClr>
                </a:solidFill>
              </a:rPr>
              <a:t>      &lt;color contrastingTextColor="#FFFFFF"&gt;#7AB800&lt;/color&gt;</a:t>
            </a:r>
          </a:p>
          <a:p>
            <a:pPr marL="0" indent="0">
              <a:buNone/>
            </a:pPr>
            <a:r>
              <a:rPr lang="en-US" sz="142">
                <a:solidFill>
                  <a:schemeClr val="bg1">
                    <a:alpha val="0"/>
                  </a:schemeClr>
                </a:solidFill>
              </a:rPr>
              <a:t>      &lt;color contrastingTextColor="#FFFFFF"&gt;#D47800&lt;/color&gt;</a:t>
            </a:r>
          </a:p>
          <a:p>
            <a:pPr marL="0" indent="0">
              <a:buNone/>
            </a:pPr>
            <a:r>
              <a:rPr lang="en-US" sz="142">
                <a:solidFill>
                  <a:schemeClr val="bg1">
                    <a:alpha val="0"/>
                  </a:schemeClr>
                </a:solidFill>
              </a:rPr>
              <a:t>      &lt;color contrastingTextColor="#FFFFFF"&gt;#5F6062&lt;/color&gt;</a:t>
            </a:r>
          </a:p>
          <a:p>
            <a:pPr marL="0" indent="0">
              <a:buNone/>
            </a:pPr>
            <a:r>
              <a:rPr lang="en-US" sz="142">
                <a:solidFill>
                  <a:schemeClr val="bg1">
                    <a:alpha val="0"/>
                  </a:schemeClr>
                </a:solidFill>
              </a:rPr>
              <a:t>      &lt;color contrastingTextColor="#FFFFFF"&gt;#145A95&lt;/color&gt;</a:t>
            </a:r>
          </a:p>
          <a:p>
            <a:pPr marL="0" indent="0">
              <a:buNone/>
            </a:pPr>
            <a:r>
              <a:rPr lang="en-US" sz="142">
                <a:solidFill>
                  <a:schemeClr val="bg1">
                    <a:alpha val="0"/>
                  </a:schemeClr>
                </a:solidFill>
              </a:rPr>
              <a:t>      &lt;color contrastingTextColor="#FFFFFF"&gt;#3BBCE2&lt;/color&gt;</a:t>
            </a:r>
          </a:p>
          <a:p>
            <a:pPr marL="0" indent="0">
              <a:buNone/>
            </a:pPr>
            <a:r>
              <a:rPr lang="en-US" sz="142">
                <a:solidFill>
                  <a:schemeClr val="bg1">
                    <a:alpha val="0"/>
                  </a:schemeClr>
                </a:solidFill>
              </a:rPr>
              <a:t>      &lt;color contrastingTextColor="#FFFFFF"&gt;#48A337&lt;/color&gt;</a:t>
            </a:r>
          </a:p>
          <a:p>
            <a:pPr marL="0" indent="0">
              <a:buNone/>
            </a:pPr>
            <a:r>
              <a:rPr lang="en-US" sz="142">
                <a:solidFill>
                  <a:schemeClr val="bg1">
                    <a:alpha val="0"/>
                  </a:schemeClr>
                </a:solidFill>
              </a:rPr>
              <a:t>      &lt;color contrastingTextColor="#FFFFFF"&gt;#9FC918&lt;/color&gt;</a:t>
            </a:r>
          </a:p>
          <a:p>
            <a:pPr marL="0" indent="0">
              <a:buNone/>
            </a:pPr>
            <a:r>
              <a:rPr lang="en-US" sz="142">
                <a:solidFill>
                  <a:schemeClr val="bg1">
                    <a:alpha val="0"/>
                  </a:schemeClr>
                </a:solidFill>
              </a:rPr>
              <a:t>      &lt;color contrastingTextColor="#FFFFFF"&gt;#F08613&lt;/color&gt;</a:t>
            </a:r>
          </a:p>
          <a:p>
            <a:pPr marL="0" indent="0">
              <a:buNone/>
            </a:pPr>
            <a:r>
              <a:rPr lang="en-US" sz="142">
                <a:solidFill>
                  <a:schemeClr val="bg1">
                    <a:alpha val="0"/>
                  </a:schemeClr>
                </a:solidFill>
              </a:rPr>
              <a:t>      &lt;color contrastingTextColor="#FFFFFF"&gt;#747678&lt;/color&gt;</a:t>
            </a:r>
          </a:p>
          <a:p>
            <a:pPr marL="0" indent="0">
              <a:buNone/>
            </a:pPr>
            <a:r>
              <a:rPr lang="en-US" sz="142">
                <a:solidFill>
                  <a:schemeClr val="bg1">
                    <a:alpha val="0"/>
                  </a:schemeClr>
                </a:solidFill>
              </a:rPr>
              <a:t>      &lt;color contrastingTextColor="#FFFFFF"&gt;#398BC6&lt;/color&gt;</a:t>
            </a:r>
          </a:p>
          <a:p>
            <a:pPr marL="0" indent="0">
              <a:buNone/>
            </a:pPr>
            <a:r>
              <a:rPr lang="en-US" sz="142">
                <a:solidFill>
                  <a:schemeClr val="bg1">
                    <a:alpha val="0"/>
                  </a:schemeClr>
                </a:solidFill>
              </a:rPr>
              <a:t>      &lt;color contrastingTextColor="#FFFFFF"&gt;#70CDE3&lt;/color&gt;</a:t>
            </a:r>
          </a:p>
          <a:p>
            <a:pPr marL="0" indent="0">
              <a:buNone/>
            </a:pPr>
            <a:r>
              <a:rPr lang="en-US" sz="142">
                <a:solidFill>
                  <a:schemeClr val="bg1">
                    <a:alpha val="0"/>
                  </a:schemeClr>
                </a:solidFill>
              </a:rPr>
              <a:t>      &lt;color contrastingTextColor="#FFFFFF"&gt;#6CC551&lt;/color&gt;</a:t>
            </a:r>
          </a:p>
          <a:p>
            <a:pPr marL="0" indent="0">
              <a:buNone/>
            </a:pPr>
            <a:r>
              <a:rPr lang="en-US" sz="142">
                <a:solidFill>
                  <a:schemeClr val="bg1">
                    <a:alpha val="0"/>
                  </a:schemeClr>
                </a:solidFill>
              </a:rPr>
              <a:t>      &lt;color contrastingTextColor="#FFFFFF"&gt;#C1D82F&lt;/color&gt;</a:t>
            </a:r>
          </a:p>
          <a:p>
            <a:pPr marL="0" indent="0">
              <a:buNone/>
            </a:pPr>
            <a:r>
              <a:rPr lang="en-US" sz="142">
                <a:solidFill>
                  <a:schemeClr val="bg1">
                    <a:alpha val="0"/>
                  </a:schemeClr>
                </a:solidFill>
              </a:rPr>
              <a:t>      &lt;color contrastingTextColor="#FFFFFF"&gt;#FCA047&lt;/color&gt;</a:t>
            </a:r>
          </a:p>
          <a:p>
            <a:pPr marL="0" indent="0">
              <a:buNone/>
            </a:pPr>
            <a:r>
              <a:rPr lang="en-US" sz="142">
                <a:solidFill>
                  <a:schemeClr val="bg1">
                    <a:alpha val="0"/>
                  </a:schemeClr>
                </a:solidFill>
              </a:rPr>
              <a:t>      &lt;color contrastingTextColor="#464547"&gt;#A5A6A9&lt;/color&gt;</a:t>
            </a:r>
          </a:p>
          <a:p>
            <a:pPr marL="0" indent="0">
              <a:buNone/>
            </a:pPr>
            <a:r>
              <a:rPr lang="en-US" sz="142">
                <a:solidFill>
                  <a:schemeClr val="bg1">
                    <a:alpha val="0"/>
                  </a:schemeClr>
                </a:solidFill>
              </a:rPr>
              <a:t>      &lt;color contrastingTextColor="#464547"&gt;#83C3ED&lt;/color&gt;</a:t>
            </a:r>
          </a:p>
          <a:p>
            <a:pPr marL="0" indent="0">
              <a:buNone/>
            </a:pPr>
            <a:r>
              <a:rPr lang="en-US" sz="142">
                <a:solidFill>
                  <a:schemeClr val="bg1">
                    <a:alpha val="0"/>
                  </a:schemeClr>
                </a:solidFill>
              </a:rPr>
              <a:t>      &lt;color contrastingTextColor="#464547"&gt;#99DFF1&lt;/color&gt;</a:t>
            </a:r>
          </a:p>
          <a:p>
            <a:pPr marL="0" indent="0">
              <a:buNone/>
            </a:pPr>
            <a:r>
              <a:rPr lang="en-US" sz="142">
                <a:solidFill>
                  <a:schemeClr val="bg1">
                    <a:alpha val="0"/>
                  </a:schemeClr>
                </a:solidFill>
              </a:rPr>
              <a:t>      &lt;color contrastingTextColor="#464547"&gt;#87D672&lt;/color&gt;</a:t>
            </a:r>
          </a:p>
          <a:p>
            <a:pPr marL="0" indent="0">
              <a:buNone/>
            </a:pPr>
            <a:r>
              <a:rPr lang="en-US" sz="142">
                <a:solidFill>
                  <a:schemeClr val="bg1">
                    <a:alpha val="0"/>
                  </a:schemeClr>
                </a:solidFill>
              </a:rPr>
              <a:t>      &lt;color contrastingTextColor="#464547"&gt;#D5E45C&lt;/color&gt;</a:t>
            </a:r>
          </a:p>
          <a:p>
            <a:pPr marL="0" indent="0">
              <a:buNone/>
            </a:pPr>
            <a:r>
              <a:rPr lang="en-US" sz="142">
                <a:solidFill>
                  <a:schemeClr val="bg1">
                    <a:alpha val="0"/>
                  </a:schemeClr>
                </a:solidFill>
              </a:rPr>
              <a:t>      &lt;color contrastingTextColor="#464547"&gt;#FAC57D&lt;/color&gt;</a:t>
            </a:r>
          </a:p>
          <a:p>
            <a:pPr marL="0" indent="0">
              <a:buNone/>
            </a:pPr>
            <a:r>
              <a:rPr lang="en-US" sz="142">
                <a:solidFill>
                  <a:schemeClr val="bg1">
                    <a:alpha val="0"/>
                  </a:schemeClr>
                </a:solidFill>
              </a:rPr>
              <a:t>      &lt;color contrastingTextColor="#464547"&gt;#D0D1D3&lt;/color&gt;</a:t>
            </a:r>
          </a:p>
          <a:p>
            <a:pPr marL="0" indent="0">
              <a:buNone/>
            </a:pPr>
            <a:r>
              <a:rPr lang="en-US" sz="142">
                <a:solidFill>
                  <a:schemeClr val="bg1">
                    <a:alpha val="0"/>
                  </a:schemeClr>
                </a:solidFill>
              </a:rPr>
              <a:t>      &lt;color contrastingTextColor="#464547"&gt;#D6EFFF&lt;/color&gt;</a:t>
            </a:r>
          </a:p>
          <a:p>
            <a:pPr marL="0" indent="0">
              <a:buNone/>
            </a:pPr>
            <a:r>
              <a:rPr lang="en-US" sz="142">
                <a:solidFill>
                  <a:schemeClr val="bg1">
                    <a:alpha val="0"/>
                  </a:schemeClr>
                </a:solidFill>
              </a:rPr>
              <a:t>      &lt;color contrastingTextColor="#464547"&gt;#D0EFF9&lt;/color&gt;</a:t>
            </a:r>
          </a:p>
          <a:p>
            <a:pPr marL="0" indent="0">
              <a:buNone/>
            </a:pPr>
            <a:r>
              <a:rPr lang="en-US" sz="142">
                <a:solidFill>
                  <a:schemeClr val="bg1">
                    <a:alpha val="0"/>
                  </a:schemeClr>
                </a:solidFill>
              </a:rPr>
              <a:t>      &lt;color contrastingTextColor="#464547"&gt;#D1F4B3&lt;/color&gt;</a:t>
            </a:r>
          </a:p>
          <a:p>
            <a:pPr marL="0" indent="0">
              <a:buNone/>
            </a:pPr>
            <a:r>
              <a:rPr lang="en-US" sz="142">
                <a:solidFill>
                  <a:schemeClr val="bg1">
                    <a:alpha val="0"/>
                  </a:schemeClr>
                </a:solidFill>
              </a:rPr>
              <a:t>      &lt;color contrastingTextColor="#464547"&gt;#E7F0A2&lt;/color&gt;</a:t>
            </a:r>
          </a:p>
          <a:p>
            <a:pPr marL="0" indent="0">
              <a:buNone/>
            </a:pPr>
            <a:r>
              <a:rPr lang="en-US" sz="142">
                <a:solidFill>
                  <a:schemeClr val="bg1">
                    <a:alpha val="0"/>
                  </a:schemeClr>
                </a:solidFill>
              </a:rPr>
              <a:t>      &lt;color contrastingTextColor="#464547"&gt;#FFE8BD&lt;/color&gt;</a:t>
            </a:r>
          </a:p>
          <a:p>
            <a:pPr marL="0" indent="0">
              <a:buNone/>
            </a:pPr>
            <a:r>
              <a:rPr lang="en-US" sz="142">
                <a:solidFill>
                  <a:schemeClr val="bg1">
                    <a:alpha val="0"/>
                  </a:schemeClr>
                </a:solidFill>
              </a:rPr>
              <a:t>      &lt;color contrastingTextColor="#464547"&gt;#E9EAEB&lt;/color&gt;</a:t>
            </a:r>
          </a:p>
          <a:p>
            <a:pPr marL="0" indent="0">
              <a:buNone/>
            </a:pPr>
            <a:r>
              <a:rPr lang="en-US" sz="142">
                <a:solidFill>
                  <a:schemeClr val="bg1">
                    <a:alpha val="0"/>
                  </a:schemeClr>
                </a:solidFill>
              </a:rPr>
              <a:t>      &lt;color contrastingTextColor="#464547"&gt;#FFFFFF&lt;/color&gt;</a:t>
            </a:r>
          </a:p>
          <a:p>
            <a:pPr marL="0" indent="0">
              <a:buNone/>
            </a:pPr>
            <a:r>
              <a:rPr lang="en-US" sz="142">
                <a:solidFill>
                  <a:schemeClr val="bg1">
                    <a:alpha val="0"/>
                  </a:schemeClr>
                </a:solidFill>
              </a:rPr>
              <a:t>      &lt;color contrastingTextColor="#FFFFFF"&gt;#604A82&lt;/color&gt;</a:t>
            </a:r>
          </a:p>
          <a:p>
            <a:pPr marL="0" indent="0">
              <a:buNone/>
            </a:pPr>
            <a:r>
              <a:rPr lang="en-US" sz="142">
                <a:solidFill>
                  <a:schemeClr val="bg1">
                    <a:alpha val="0"/>
                  </a:schemeClr>
                </a:solidFill>
              </a:rPr>
              <a:t>    &lt;/colors&gt;</a:t>
            </a:r>
          </a:p>
          <a:p>
            <a:pPr marL="0" indent="0">
              <a:buNone/>
            </a:pPr>
            <a:r>
              <a:rPr lang="en-US" sz="142">
                <a:solidFill>
                  <a:schemeClr val="bg1">
                    <a:alpha val="0"/>
                  </a:schemeClr>
                </a:solidFill>
              </a:rPr>
              <a:t>  &lt;/template&gt;</a:t>
            </a:r>
          </a:p>
          <a:p>
            <a:pPr marL="0" indent="0">
              <a:buNone/>
            </a:pPr>
            <a:r>
              <a:rPr lang="en-US" sz="142">
                <a:solidFill>
                  <a:schemeClr val="bg1">
                    <a:alpha val="0"/>
                  </a:schemeClr>
                </a:solidFill>
              </a:rPr>
              <a:t>  &lt;!--BTFPCONFIGURATION:3C627466703E0D0A20203C212D2D20496E737472756374696F6E7320666F7220746865203C74656D706C6174653E207461673A202020202020204B656570202276657273696F6E2220616E6420227479706522206F7074696F6E7320756E6368616E6765642E2020202020202053657420226E616D6522206F7074696F6E20746F2074686520636C69656E74206E616D6520746861742073686F756C6420617070656172206F6E2074686520636C69656E7420636F6C6F722073656374696F6E2E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2120204C6173742065646974656420627920547261636579204E65696C206F6E204175672031382C2032303138202D2D3E0D0A20203C74656D706C6174652076657273696F6E3D22322E322E372220747970653D22756E6272616E64656422206E616D653D224272696467657370616E20436F726522207061676553697A653D226C6574746572223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233034354239313C2F72756E6E696E674167656E64614261636B436F6C6F724C6566743E0D0A2020202020203C72756E6E696E674167656E64614261636B436F6C6F7252696768743E234430443144333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233436343534373C2F72756E6E696E674167656E646154657874436F6C6F7252696768743E0D0A2020202020203C636F6C756D6E4865616465724C696E65436F6C6F723E233436343534373C2F636F6C756D6E4865616465724C696E65436F6C6F723E0D0A2020202020203C636F6C756D6E48656164657254657874436F6C6F723E233436343534373C2F636F6C756D6E48656164657254657874436F6C6F723E0D0A2020202020203C726F774865616465724C696E65436F6C6F723E233436343534373C2F726F774865616465724C696E65436F6C6F723E0D0A2020202020203C726F7748656164657254657874436F6C6F723E233436343534373C2F726F7748656164657254657874436F6C6F723E0D0A2020202020203C636F6E636C7573696F6E4172726F774C696E65436F6C6F723E234630383631333C2F636F6E636C7573696F6E4172726F774C696E65436F6C6F723E0D0A2020202020203C636F6E636C7573696F6E4172726F7754657874436F6C6F723E234630383631333C2F636F6E636C7573696F6E4172726F7754657874436F6C6F723E0D0A2020202020203C70657263656E74616765436972636C6546756C6C436972636C65436F6C6F723E234135413641393C2F70657263656E74616765436972636C6546756C6C436972636C65436F6C6F723E0D0A2020202020203C70657263656E74616765436972636C6554657874486967686C69676874436F6C6F723E233030343337413C2F70657263656E74616765436972636C6554657874486967686C69676874436F6C6F723E0D0A2020202020203C737461747573537469636B6572436F6C6F723E233436343534373C2F737461747573537469636B6572436F6C6F723E0D0A2020202020203C63616C6C6F75744261636B436F6C6F723E234646464646463C2F63616C6C6F75744261636B436F6C6F723E0D0A2020202020203C63616C6C6F7574546578744C696E65436F6C6F723E233030343337413C2F63616C6C6F7574546578744C696E65436F6C6F723E0D0A2020202020203C6E6F74657354657874436F6C6F723E233436343534373C2F6E6F74657354657874436F6C6F723E0D0A2020202020203C6E756D626572427562626C654261636B436F6C6F723E234646464646463C2F6E756D626572427562626C654261636B436F6C6F723E0D0A2020202020203C6E756D626572427562626C65546578744C696E65436F6C6F723E234630383631333C2F6E756D626572427562626C65546578744C696E65436F6C6F723E0D0A2020202020203C76616C7565436861696E546578744C696E65436F6C6F723E233030343337413C2F76616C7565436861696E546578744C696E65436F6C6F723E0D0A2020202020203C6167656E6461486967686C69676874436F6C6F723E233030413945303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233436343534373C2F636F6C6F723E0D0A2020202020203C636F6C6F7220636F6E7472617374696E6754657874436F6C6F723D2223464646464646223E233030343337413C2F636F6C6F723E0D0A2020202020203C636F6C6F7220636F6E7472617374696E6754657874436F6C6F723D2223464646464646223E233030413945303C2F636F6C6F723E0D0A2020202020203C636F6C6F7220636F6E7472617374696E6754657874436F6C6F723D2223464646464646223E233030383534323C2F636F6C6F723E0D0A2020202020203C636F6C6F7220636F6E7472617374696E6754657874436F6C6F723D2223464646464646223E233741423830303C2F636F6C6F723E0D0A2020202020203C636F6C6F7220636F6E7472617374696E6754657874436F6C6F723D2223464646464646223E234434373830303C2F636F6C6F723E0D0A2020202020203C636F6C6F7220636F6E7472617374696E6754657874436F6C6F723D2223464646464646223E233546363036323C2F636F6C6F723E0D0A2020202020203C636F6C6F7220636F6E7472617374696E6754657874436F6C6F723D2223464646464646223E233134354139353C2F636F6C6F723E0D0A2020202020203C636F6C6F7220636F6E7472617374696E6754657874436F6C6F723D2223464646464646223E233342424345323C2F636F6C6F723E0D0A2020202020203C636F6C6F7220636F6E7472617374696E6754657874436F6C6F723D2223464646464646223E233438413333373C2F636F6C6F723E0D0A2020202020203C636F6C6F7220636F6E7472617374696E6754657874436F6C6F723D2223464646464646223E233946433931383C2F636F6C6F723E0D0A2020202020203C636F6C6F7220636F6E7472617374696E6754657874436F6C6F723D2223464646464646223E234630383631333C2F636F6C6F723E0D0A2020202020203C636F6C6F7220636F6E7472617374696E6754657874436F6C6F723D2223464646464646223E233734373637383C2F636F6C6F723E0D0A2020202020203C636F6C6F7220636F6E7472617374696E6754657874436F6C6F723D2223464646464646223E233339384243363C2F636F6C6F723E0D0A2020202020203C636F6C6F7220636F6E7472617374696E6754657874436F6C6F723D2223464646464646223E233730434445333C2F636F6C6F723E0D0A2020202020203C636F6C6F7220636F6E7472617374696E6754657874436F6C6F723D2223464646464646223E233643433535313C2F636F6C6F723E0D0A2020202020203C636F6C6F7220636F6E7472617374696E6754657874436F6C6F723D2223464646464646223E234331443832463C2F636F6C6F723E0D0A2020202020203C636F6C6F7220636F6E7472617374696E6754657874436F6C6F723D2223464646464646223E234643413034373C2F636F6C6F723E0D0A2020202020203C636F6C6F7220636F6E7472617374696E6754657874436F6C6F723D2223343634353437223E234135413641393C2F636F6C6F723E0D0A2020202020203C636F6C6F7220636F6E7472617374696E6754657874436F6C6F723D2223343634353437223E233833433345443C2F636F6C6F723E0D0A2020202020203C636F6C6F7220636F6E7472617374696E6754657874436F6C6F723D2223343634353437223E233939444646313C2F636F6C6F723E0D0A2020202020203C636F6C6F7220636F6E7472617374696E6754657874436F6C6F723D2223343634353437223E233837443637323C2F636F6C6F723E0D0A2020202020203C636F6C6F7220636F6E7472617374696E6754657874436F6C6F723D2223343634353437223E234435453435433C2F636F6C6F723E0D0A2020202020203C636F6C6F7220636F6E7472617374696E6754657874436F6C6F723D2223343634353437223E234641433537443C2F636F6C6F723E0D0A2020202020203C636F6C6F7220636F6E7472617374696E6754657874436F6C6F723D2223343634353437223E234430443144333C2F636F6C6F723E0D0A2020202020203C636F6C6F7220636F6E7472617374696E6754657874436F6C6F723D2223343634353437223E234436454646463C2F636F6C6F723E0D0A2020202020203C636F6C6F7220636F6E7472617374696E6754657874436F6C6F723D2223343634353437223E234430454646393C2F636F6C6F723E0D0A2020202020203C636F6C6F7220636F6E7472617374696E6754657874436F6C6F723D2223343634353437223E234431463442333C2F636F6C6F723E0D0A2020202020203C636F6C6F7220636F6E7472617374696E6754657874436F6C6F723D2223343634353437223E234537463041323C2F636F6C6F723E0D0A2020202020203C636F6C6F7220636F6E7472617374696E6754657874436F6C6F723D2223343634353437223E234646453842443C2F636F6C6F723E0D0A2020202020203C636F6C6F7220636F6E7472617374696E6754657874436F6C6F723D2223343634353437223E234539454145423C2F636F6C6F723E0D0A2020202020203C636F6C6F7220636F6E7472617374696E6754657874436F6C6F723D2223343634353437223E234646464646463C2F636F6C6F723E0D0A2020202020203C636F6C6F7220636F6E7472617374696E6754657874436F6C6F723D2223464646464646223E233630344138323C2F636F6C6F723E0D0A202020203C2F636F6C6F72733E0D0A20203C2F74656D706C6174653E0D0A3C2F627466703E--&gt;</a:t>
            </a:r>
          </a:p>
          <a:p>
            <a:pPr marL="0" indent="0">
              <a:buNone/>
            </a:pPr>
            <a:r>
              <a:rPr lang="en-US" sz="142">
                <a:solidFill>
                  <a:schemeClr val="bg1">
                    <a:alpha val="0"/>
                  </a:schemeClr>
                </a:solidFill>
              </a:rPr>
              <a:t>&lt;/btfp&gt;</a:t>
            </a:r>
          </a:p>
        </p:txBody>
      </p:sp>
      <p:sp>
        <p:nvSpPr>
          <p:cNvPr id="19" name="SlideNumber"/>
          <p:cNvSpPr/>
          <p:nvPr userDrawn="1">
            <p:custDataLst>
              <p:tags r:id="rId13"/>
            </p:custDataLst>
          </p:nvPr>
        </p:nvSpPr>
        <p:spPr bwMode="gray">
          <a:xfrm>
            <a:off x="9359917" y="7279200"/>
            <a:ext cx="150682" cy="153888"/>
          </a:xfrm>
          <a:prstGeom prst="roundRect">
            <a:avLst>
              <a:gd name="adj" fmla="val 0"/>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756769" rtl="0" eaLnBrk="1" latinLnBrk="0" hangingPunct="1">
              <a:spcBef>
                <a:spcPts val="1277"/>
              </a:spcBef>
              <a:buNone/>
            </a:pPr>
            <a:fld id="{BB69BBE8-4DB2-4642-B003-B220ACD5A2FD}" type="slidenum">
              <a:rPr lang="en-US" sz="1000" b="0" baseline="0" smtClean="0">
                <a:solidFill>
                  <a:schemeClr val="tx1"/>
                </a:solidFill>
                <a:latin typeface="+mn-lt"/>
              </a:rPr>
              <a:pPr marL="0" indent="0" algn="r" defTabSz="756769" rtl="0" eaLnBrk="1" latinLnBrk="0" hangingPunct="1">
                <a:spcBef>
                  <a:spcPts val="1277"/>
                </a:spcBef>
                <a:buNone/>
              </a:pPr>
              <a:t>‹#›</a:t>
            </a:fld>
            <a:endParaRPr lang="en-US" sz="1000" b="0">
              <a:solidFill>
                <a:schemeClr val="tx1"/>
              </a:solidFill>
              <a:latin typeface="+mn-lt"/>
            </a:endParaRPr>
          </a:p>
        </p:txBody>
      </p:sp>
      <p:sp>
        <p:nvSpPr>
          <p:cNvPr id="8" name="CreatedFooter" hidden="1"/>
          <p:cNvSpPr/>
          <p:nvPr userDrawn="1">
            <p:custDataLst>
              <p:tags r:id="rId14"/>
            </p:custDataLst>
          </p:nvPr>
        </p:nvSpPr>
        <p:spPr>
          <a:xfrm>
            <a:off x="6399915" y="7209339"/>
            <a:ext cx="1708242" cy="175529"/>
          </a:xfrm>
          <a:prstGeom prst="rect">
            <a:avLst/>
          </a:prstGeom>
        </p:spPr>
        <p:txBody>
          <a:bodyPr wrap="square" lIns="38306" tIns="38306" rIns="38306" bIns="38306">
            <a:spAutoFit/>
          </a:bodyPr>
          <a:lstStyle/>
          <a:p>
            <a:pPr marL="0" indent="0" algn="ctr" defTabSz="756769" rtl="0" eaLnBrk="1" latinLnBrk="0" hangingPunct="1">
              <a:spcBef>
                <a:spcPts val="1277"/>
              </a:spcBef>
              <a:buNone/>
            </a:pPr>
            <a:r>
              <a:rPr lang="en-US" sz="638">
                <a:solidFill>
                  <a:schemeClr val="tx1"/>
                </a:solidFill>
              </a:rPr>
              <a:t> </a:t>
            </a:r>
          </a:p>
        </p:txBody>
      </p:sp>
      <p:sp>
        <p:nvSpPr>
          <p:cNvPr id="7" name="OfficeCode" hidden="1"/>
          <p:cNvSpPr/>
          <p:nvPr userDrawn="1">
            <p:custDataLst>
              <p:tags r:id="rId15"/>
            </p:custDataLst>
          </p:nvPr>
        </p:nvSpPr>
        <p:spPr>
          <a:xfrm>
            <a:off x="5766007" y="7209339"/>
            <a:ext cx="431206" cy="175529"/>
          </a:xfrm>
          <a:prstGeom prst="rect">
            <a:avLst/>
          </a:prstGeom>
        </p:spPr>
        <p:txBody>
          <a:bodyPr wrap="square" lIns="38306" tIns="38306" rIns="38306" bIns="38306">
            <a:spAutoFit/>
          </a:bodyPr>
          <a:lstStyle/>
          <a:p>
            <a:pPr marL="0" indent="0" algn="ctr" defTabSz="756769" rtl="0" eaLnBrk="1" latinLnBrk="0" hangingPunct="1">
              <a:spcBef>
                <a:spcPts val="1277"/>
              </a:spcBef>
              <a:buNone/>
            </a:pPr>
            <a:r>
              <a:rPr lang="en-US" sz="638">
                <a:solidFill>
                  <a:schemeClr val="tx1"/>
                </a:solidFill>
              </a:rPr>
              <a:t>TBG</a:t>
            </a:r>
          </a:p>
        </p:txBody>
      </p:sp>
      <p:sp>
        <p:nvSpPr>
          <p:cNvPr id="3" name="Text Placeholder"/>
          <p:cNvSpPr>
            <a:spLocks noGrp="1"/>
          </p:cNvSpPr>
          <p:nvPr>
            <p:ph type="body" idx="1"/>
            <p:custDataLst>
              <p:tags r:id="rId16"/>
            </p:custDataLst>
          </p:nvPr>
        </p:nvSpPr>
        <p:spPr>
          <a:xfrm>
            <a:off x="385200" y="1317600"/>
            <a:ext cx="9195578" cy="5598000"/>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btfpLayoutConfig" hidden="1"/>
          <p:cNvSpPr txBox="1"/>
          <p:nvPr userDrawn="1">
            <p:custDataLst>
              <p:tags r:id="rId17"/>
            </p:custDataLst>
          </p:nvPr>
        </p:nvSpPr>
        <p:spPr bwMode="gray">
          <a:xfrm>
            <a:off x="10135" y="13785"/>
            <a:ext cx="612763" cy="99226"/>
          </a:xfrm>
          <a:prstGeom prst="rect">
            <a:avLst/>
          </a:prstGeom>
          <a:noFill/>
        </p:spPr>
        <p:txBody>
          <a:bodyPr vert="horz" wrap="none" lIns="38306" tIns="38306" rIns="38306" bIns="38306" rtlCol="0">
            <a:spAutoFit/>
          </a:bodyPr>
          <a:lstStyle/>
          <a:p>
            <a:pPr marL="0" indent="0">
              <a:buNone/>
            </a:pPr>
            <a:r>
              <a:rPr lang="en-US" sz="142">
                <a:solidFill>
                  <a:srgbClr val="FFFFFF">
                    <a:alpha val="0"/>
                  </a:srgbClr>
                </a:solidFill>
              </a:rPr>
              <a:t>overall_0_131733570364636190 columns_1_131733570364636190 </a:t>
            </a:r>
          </a:p>
        </p:txBody>
      </p:sp>
      <p:cxnSp>
        <p:nvCxnSpPr>
          <p:cNvPr id="15" name="Blue horiz line"/>
          <p:cNvCxnSpPr/>
          <p:nvPr userDrawn="1">
            <p:custDataLst>
              <p:tags r:id="rId18"/>
            </p:custDataLst>
          </p:nvPr>
        </p:nvCxnSpPr>
        <p:spPr>
          <a:xfrm>
            <a:off x="384048" y="902494"/>
            <a:ext cx="9198864"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lide Title"/>
          <p:cNvSpPr>
            <a:spLocks noGrp="1"/>
          </p:cNvSpPr>
          <p:nvPr>
            <p:ph type="title"/>
            <p:custDataLst>
              <p:tags r:id="rId19"/>
            </p:custDataLst>
          </p:nvPr>
        </p:nvSpPr>
        <p:spPr>
          <a:xfrm>
            <a:off x="384048" y="3"/>
            <a:ext cx="9195156" cy="951571"/>
          </a:xfrm>
          <a:prstGeom prst="rect">
            <a:avLst/>
          </a:prstGeom>
        </p:spPr>
        <p:txBody>
          <a:bodyPr vert="horz" lIns="36000" tIns="36000" rIns="36000" bIns="72000" rtlCol="0" anchor="b">
            <a:noAutofit/>
          </a:bodyPr>
          <a:lstStyle/>
          <a:p>
            <a:r>
              <a:rPr lang="en-US"/>
              <a:t>Click to edit Master title style</a:t>
            </a:r>
          </a:p>
        </p:txBody>
      </p:sp>
      <p:sp>
        <p:nvSpPr>
          <p:cNvPr id="13" name="Rectangle 12"/>
          <p:cNvSpPr/>
          <p:nvPr userDrawn="1">
            <p:custDataLst>
              <p:tags r:id="rId20"/>
            </p:custDataLst>
          </p:nvPr>
        </p:nvSpPr>
        <p:spPr bwMode="gray">
          <a:xfrm>
            <a:off x="0" y="1"/>
            <a:ext cx="226142" cy="7443788"/>
          </a:xfrm>
          <a:prstGeom prst="rect">
            <a:avLst/>
          </a:prstGeom>
          <a:solidFill>
            <a:schemeClr val="bg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Tree>
    <p:custDataLst>
      <p:tags r:id="rId11"/>
    </p:custDataLst>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5" r:id="rId3"/>
    <p:sldLayoutId id="2147483666" r:id="rId4"/>
    <p:sldLayoutId id="2147483667" r:id="rId5"/>
    <p:sldLayoutId id="2147483668" r:id="rId6"/>
    <p:sldLayoutId id="2147483663" r:id="rId7"/>
    <p:sldLayoutId id="2147483664" r:id="rId8"/>
    <p:sldLayoutId id="2147483655" r:id="rId9"/>
  </p:sldLayoutIdLst>
  <p:transition/>
  <p:txStyles>
    <p:titleStyle>
      <a:lvl1pPr algn="l" defTabSz="756769" rtl="0" eaLnBrk="1" latinLnBrk="0" hangingPunct="1">
        <a:lnSpc>
          <a:spcPct val="100000"/>
        </a:lnSpc>
        <a:spcBef>
          <a:spcPct val="0"/>
        </a:spcBef>
        <a:buNone/>
        <a:defRPr sz="2800" kern="1200">
          <a:solidFill>
            <a:schemeClr val="bg2"/>
          </a:solidFill>
          <a:latin typeface="+mj-lt"/>
          <a:ea typeface="+mj-ea"/>
          <a:cs typeface="+mj-cs"/>
        </a:defRPr>
      </a:lvl1pPr>
    </p:titleStyle>
    <p:bodyStyle>
      <a:lvl1pPr marL="192570" indent="-192570" algn="l" defTabSz="972941" rtl="0" eaLnBrk="1" latinLnBrk="0" hangingPunct="1">
        <a:lnSpc>
          <a:spcPct val="100000"/>
        </a:lnSpc>
        <a:spcBef>
          <a:spcPts val="1277"/>
        </a:spcBef>
        <a:buFont typeface="Arial" panose="020B0604020202020204" pitchFamily="34" charset="0"/>
        <a:buChar char="•"/>
        <a:defRPr sz="1800" kern="1200">
          <a:solidFill>
            <a:schemeClr val="tx1"/>
          </a:solidFill>
          <a:latin typeface="+mn-lt"/>
          <a:ea typeface="+mn-ea"/>
          <a:cs typeface="+mn-cs"/>
        </a:defRPr>
      </a:lvl1pPr>
      <a:lvl2pPr marL="385142" indent="-192570" algn="l" defTabSz="972941" rtl="0" eaLnBrk="1" latinLnBrk="0" hangingPunct="1">
        <a:lnSpc>
          <a:spcPct val="100000"/>
        </a:lnSpc>
        <a:spcBef>
          <a:spcPts val="638"/>
        </a:spcBef>
        <a:buFont typeface="Arial" panose="020B0604020202020204" pitchFamily="34" charset="0"/>
        <a:buChar char="–"/>
        <a:defRPr sz="1600" kern="1200">
          <a:solidFill>
            <a:schemeClr val="tx1"/>
          </a:solidFill>
          <a:latin typeface="+mn-lt"/>
          <a:ea typeface="+mn-ea"/>
          <a:cs typeface="+mn-cs"/>
        </a:defRPr>
      </a:lvl2pPr>
      <a:lvl3pPr marL="569267" indent="-184125" algn="l" defTabSz="972941" rtl="0" eaLnBrk="1" latinLnBrk="0" hangingPunct="1">
        <a:lnSpc>
          <a:spcPct val="100000"/>
        </a:lnSpc>
        <a:spcBef>
          <a:spcPts val="638"/>
        </a:spcBef>
        <a:buFont typeface="Arial" panose="020B0604020202020204" pitchFamily="34" charset="0"/>
        <a:buChar char="&gt;"/>
        <a:defRPr sz="1600" kern="1200">
          <a:solidFill>
            <a:schemeClr val="tx1"/>
          </a:solidFill>
          <a:latin typeface="+mn-lt"/>
          <a:ea typeface="+mn-ea"/>
          <a:cs typeface="+mn-cs"/>
        </a:defRPr>
      </a:lvl3pPr>
      <a:lvl4pPr marL="761837" indent="-192570" algn="l" defTabSz="972941" rtl="0" eaLnBrk="1" latinLnBrk="0" hangingPunct="1">
        <a:lnSpc>
          <a:spcPct val="100000"/>
        </a:lnSpc>
        <a:spcBef>
          <a:spcPts val="638"/>
        </a:spcBef>
        <a:buFont typeface="Arial" panose="020B0604020202020204" pitchFamily="34" charset="0"/>
        <a:buChar char="–"/>
        <a:defRPr sz="1600" kern="1200">
          <a:solidFill>
            <a:schemeClr val="tx1"/>
          </a:solidFill>
          <a:latin typeface="+mn-lt"/>
          <a:ea typeface="+mn-ea"/>
          <a:cs typeface="+mn-cs"/>
        </a:defRPr>
      </a:lvl4pPr>
      <a:lvl5pPr marL="956097" indent="-194260" algn="l" defTabSz="972941" rtl="0" eaLnBrk="1" latinLnBrk="0" hangingPunct="1">
        <a:lnSpc>
          <a:spcPct val="100000"/>
        </a:lnSpc>
        <a:spcBef>
          <a:spcPts val="638"/>
        </a:spcBef>
        <a:buFont typeface="Arial" panose="020B0604020202020204" pitchFamily="34" charset="0"/>
        <a:buChar char="&gt;"/>
        <a:defRPr sz="1600" kern="1200">
          <a:solidFill>
            <a:schemeClr val="tx1"/>
          </a:solidFill>
          <a:latin typeface="+mn-lt"/>
          <a:ea typeface="+mn-ea"/>
          <a:cs typeface="+mn-cs"/>
        </a:defRPr>
      </a:lvl5pPr>
      <a:lvl6pPr marL="2675586" indent="-243236" algn="l" defTabSz="972941" rtl="0" eaLnBrk="1" latinLnBrk="0" hangingPunct="1">
        <a:lnSpc>
          <a:spcPct val="90000"/>
        </a:lnSpc>
        <a:spcBef>
          <a:spcPts val="532"/>
        </a:spcBef>
        <a:buFont typeface="Arial" panose="020B0604020202020204" pitchFamily="34" charset="0"/>
        <a:buChar char="•"/>
        <a:defRPr sz="1915" kern="1200">
          <a:solidFill>
            <a:schemeClr val="tx1"/>
          </a:solidFill>
          <a:latin typeface="+mn-lt"/>
          <a:ea typeface="+mn-ea"/>
          <a:cs typeface="+mn-cs"/>
        </a:defRPr>
      </a:lvl6pPr>
      <a:lvl7pPr marL="3162056" indent="-243236" algn="l" defTabSz="972941" rtl="0" eaLnBrk="1" latinLnBrk="0" hangingPunct="1">
        <a:lnSpc>
          <a:spcPct val="90000"/>
        </a:lnSpc>
        <a:spcBef>
          <a:spcPts val="532"/>
        </a:spcBef>
        <a:buFont typeface="Arial" panose="020B0604020202020204" pitchFamily="34" charset="0"/>
        <a:buChar char="•"/>
        <a:defRPr sz="1915" kern="1200">
          <a:solidFill>
            <a:schemeClr val="tx1"/>
          </a:solidFill>
          <a:latin typeface="+mn-lt"/>
          <a:ea typeface="+mn-ea"/>
          <a:cs typeface="+mn-cs"/>
        </a:defRPr>
      </a:lvl7pPr>
      <a:lvl8pPr marL="3648526" indent="-243236" algn="l" defTabSz="972941" rtl="0" eaLnBrk="1" latinLnBrk="0" hangingPunct="1">
        <a:lnSpc>
          <a:spcPct val="90000"/>
        </a:lnSpc>
        <a:spcBef>
          <a:spcPts val="532"/>
        </a:spcBef>
        <a:buFont typeface="Arial" panose="020B0604020202020204" pitchFamily="34" charset="0"/>
        <a:buChar char="•"/>
        <a:defRPr sz="1915" kern="1200">
          <a:solidFill>
            <a:schemeClr val="tx1"/>
          </a:solidFill>
          <a:latin typeface="+mn-lt"/>
          <a:ea typeface="+mn-ea"/>
          <a:cs typeface="+mn-cs"/>
        </a:defRPr>
      </a:lvl8pPr>
      <a:lvl9pPr marL="4134997" indent="-243236" algn="l" defTabSz="972941" rtl="0" eaLnBrk="1" latinLnBrk="0" hangingPunct="1">
        <a:lnSpc>
          <a:spcPct val="90000"/>
        </a:lnSpc>
        <a:spcBef>
          <a:spcPts val="532"/>
        </a:spcBef>
        <a:buFont typeface="Arial" panose="020B0604020202020204" pitchFamily="34" charset="0"/>
        <a:buChar char="•"/>
        <a:defRPr sz="1915" kern="1200">
          <a:solidFill>
            <a:schemeClr val="tx1"/>
          </a:solidFill>
          <a:latin typeface="+mn-lt"/>
          <a:ea typeface="+mn-ea"/>
          <a:cs typeface="+mn-cs"/>
        </a:defRPr>
      </a:lvl9pPr>
    </p:bodyStyle>
    <p:otherStyle>
      <a:defPPr>
        <a:defRPr lang="en-US"/>
      </a:defPPr>
      <a:lvl1pPr marL="189193" indent="-189193" algn="l" defTabSz="756769" rtl="0" eaLnBrk="1" latinLnBrk="0" hangingPunct="1">
        <a:spcBef>
          <a:spcPts val="1200"/>
        </a:spcBef>
        <a:buChar char="•"/>
        <a:defRPr sz="1800" kern="1200">
          <a:solidFill>
            <a:schemeClr val="tx1"/>
          </a:solidFill>
          <a:latin typeface="+mn-lt"/>
          <a:ea typeface="+mn-ea"/>
          <a:cs typeface="+mn-cs"/>
        </a:defRPr>
      </a:lvl1pPr>
      <a:lvl2pPr marL="378384" indent="-189193" algn="l" defTabSz="756769" rtl="0" eaLnBrk="1" latinLnBrk="0" hangingPunct="1">
        <a:spcBef>
          <a:spcPts val="600"/>
        </a:spcBef>
        <a:buChar char="–"/>
        <a:defRPr sz="1600" kern="1200">
          <a:solidFill>
            <a:schemeClr val="tx1"/>
          </a:solidFill>
          <a:latin typeface="+mn-lt"/>
          <a:ea typeface="+mn-ea"/>
          <a:cs typeface="+mn-cs"/>
        </a:defRPr>
      </a:lvl2pPr>
      <a:lvl3pPr marL="567577" indent="-189193" algn="l" defTabSz="756769" rtl="0" eaLnBrk="1" latinLnBrk="0" hangingPunct="1">
        <a:spcBef>
          <a:spcPts val="600"/>
        </a:spcBef>
        <a:buChar char="&gt;"/>
        <a:defRPr sz="1600" kern="1200">
          <a:solidFill>
            <a:schemeClr val="tx1"/>
          </a:solidFill>
          <a:latin typeface="+mn-lt"/>
          <a:ea typeface="+mn-ea"/>
          <a:cs typeface="+mn-cs"/>
        </a:defRPr>
      </a:lvl3pPr>
      <a:lvl4pPr marL="756769" indent="-189193" algn="l" defTabSz="756769" rtl="0" eaLnBrk="1" latinLnBrk="0" hangingPunct="1">
        <a:spcBef>
          <a:spcPts val="600"/>
        </a:spcBef>
        <a:buChar char="–"/>
        <a:defRPr sz="1600" kern="1200">
          <a:solidFill>
            <a:schemeClr val="tx1"/>
          </a:solidFill>
          <a:latin typeface="+mn-lt"/>
          <a:ea typeface="+mn-ea"/>
          <a:cs typeface="+mn-cs"/>
        </a:defRPr>
      </a:lvl4pPr>
      <a:lvl5pPr marL="945961" indent="-189193" algn="l" defTabSz="756769" rtl="0" eaLnBrk="1" latinLnBrk="0" hangingPunct="1">
        <a:spcBef>
          <a:spcPts val="600"/>
        </a:spcBef>
        <a:buChar char="&gt;"/>
        <a:defRPr sz="1600" kern="1200">
          <a:solidFill>
            <a:schemeClr val="tx1"/>
          </a:solidFill>
          <a:latin typeface="+mn-lt"/>
          <a:ea typeface="+mn-ea"/>
          <a:cs typeface="+mn-cs"/>
        </a:defRPr>
      </a:lvl5pPr>
      <a:lvl6pPr marL="1135153" algn="l" defTabSz="756769" rtl="0" eaLnBrk="1" latinLnBrk="0" hangingPunct="1">
        <a:defRPr sz="1600" kern="1200">
          <a:solidFill>
            <a:schemeClr val="tx1"/>
          </a:solidFill>
          <a:latin typeface="+mn-lt"/>
          <a:ea typeface="+mn-ea"/>
          <a:cs typeface="+mn-cs"/>
        </a:defRPr>
      </a:lvl6pPr>
      <a:lvl7pPr marL="1324346" algn="l" defTabSz="756769" rtl="0" eaLnBrk="1" latinLnBrk="0" hangingPunct="1">
        <a:defRPr sz="1600" kern="1200">
          <a:solidFill>
            <a:schemeClr val="tx1"/>
          </a:solidFill>
          <a:latin typeface="+mn-lt"/>
          <a:ea typeface="+mn-ea"/>
          <a:cs typeface="+mn-cs"/>
        </a:defRPr>
      </a:lvl7pPr>
      <a:lvl8pPr marL="1513538" algn="l" defTabSz="756769" rtl="0" eaLnBrk="1" latinLnBrk="0" hangingPunct="1">
        <a:defRPr sz="1600" kern="1200">
          <a:solidFill>
            <a:schemeClr val="tx1"/>
          </a:solidFill>
          <a:latin typeface="+mn-lt"/>
          <a:ea typeface="+mn-ea"/>
          <a:cs typeface="+mn-cs"/>
        </a:defRPr>
      </a:lvl8pPr>
      <a:lvl9pPr marL="1702730" algn="l" defTabSz="756769"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userDrawn="1">
          <p15:clr>
            <a:srgbClr val="D1D1D1"/>
          </p15:clr>
        </p15:guide>
        <p15:guide id="2" pos="233" userDrawn="1">
          <p15:clr>
            <a:srgbClr val="D1D1D1"/>
          </p15:clr>
        </p15:guide>
        <p15:guide id="4" orient="horz" pos="825" userDrawn="1">
          <p15:clr>
            <a:srgbClr val="D1D1D1"/>
          </p15:clr>
        </p15:guide>
        <p15:guide id="7" orient="horz" pos="4486" userDrawn="1">
          <p15:clr>
            <a:srgbClr val="D1D1D1"/>
          </p15:clr>
        </p15:guide>
        <p15:guide id="8" pos="6036" userDrawn="1">
          <p15:clr>
            <a:srgbClr val="D1D1D1"/>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hyperlink" Target="http://mindsetscholarsnetwork.org/wp-content/uploads/2018/01/Learning-Enviros-Research-Brief.pdf"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hyperlink" Target="https://mindsetscholarsnetwork.org/designation/inclusive-mathematics-career-fellows/"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mailto:shanette@mindsetscholarsnetwork.org" TargetMode="Externa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hyperlink" Target="mailto:kaleen@mindsetscholarsnetwork.org" TargetMode="External"/><Relationship Id="rId5" Type="http://schemas.openxmlformats.org/officeDocument/2006/relationships/hyperlink" Target="http://mindsetscholarsnetwork.org/" TargetMode="External"/><Relationship Id="rId4" Type="http://schemas.openxmlformats.org/officeDocument/2006/relationships/hyperlink" Target="https://bit.ly/3gfSe0p"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tags" Target="../tags/tag60.xml"/><Relationship Id="rId7" Type="http://schemas.openxmlformats.org/officeDocument/2006/relationships/slide" Target="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 Target="slide10.xml"/><Relationship Id="rId5" Type="http://schemas.openxmlformats.org/officeDocument/2006/relationships/slide" Target="slide5.xml"/><Relationship Id="rId10" Type="http://schemas.openxmlformats.org/officeDocument/2006/relationships/slide" Target="slide30.xml"/><Relationship Id="rId4" Type="http://schemas.openxmlformats.org/officeDocument/2006/relationships/slideLayout" Target="../slideLayouts/slideLayout2.xml"/><Relationship Id="rId9" Type="http://schemas.openxmlformats.org/officeDocument/2006/relationships/slide" Target="slide2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hyperlink" Target="https://mindsetscholarsnetwork.org/designation/inclusive-mathematics-career-fellow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2.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6.jpe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5.jpe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tfpLayoutConfig" hidden="1"/>
          <p:cNvSpPr txBox="1"/>
          <p:nvPr>
            <p:custDataLst>
              <p:tags r:id="rId1"/>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overall_0_132330977566333268 columns_1_132330977566333268 </a:t>
            </a:r>
          </a:p>
        </p:txBody>
      </p:sp>
      <p:pic>
        <p:nvPicPr>
          <p:cNvPr id="6" name="Picture 2" descr="Image result for mindset scholars network logo"/>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bwMode="auto">
          <a:xfrm>
            <a:off x="7628551" y="6115573"/>
            <a:ext cx="1721009" cy="87737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7;p27">
            <a:extLst>
              <a:ext uri="{FF2B5EF4-FFF2-40B4-BE49-F238E27FC236}">
                <a16:creationId xmlns:a16="http://schemas.microsoft.com/office/drawing/2014/main" id="{28CA2882-BFE9-1E46-A675-5C6750645734}"/>
              </a:ext>
            </a:extLst>
          </p:cNvPr>
          <p:cNvSpPr txBox="1"/>
          <p:nvPr/>
        </p:nvSpPr>
        <p:spPr>
          <a:xfrm>
            <a:off x="425997" y="2197715"/>
            <a:ext cx="8923563" cy="3048358"/>
          </a:xfrm>
          <a:prstGeom prst="rect">
            <a:avLst/>
          </a:prstGeom>
          <a:solidFill>
            <a:schemeClr val="tx2"/>
          </a:solidFill>
          <a:ln>
            <a:noFill/>
          </a:ln>
        </p:spPr>
        <p:txBody>
          <a:bodyPr spcFirstLastPara="1" wrap="square" lIns="91425" tIns="45700" rIns="91425" bIns="45700" anchor="t" anchorCtr="0">
            <a:noAutofit/>
          </a:bodyPr>
          <a:lstStyle/>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Creating More Inclusive </a:t>
            </a:r>
          </a:p>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Learning Environments in Mathematics </a:t>
            </a:r>
          </a:p>
          <a:p>
            <a:pPr marL="0" lvl="0" indent="0" algn="ctr">
              <a:buClr>
                <a:srgbClr val="000000"/>
              </a:buClr>
              <a:buNone/>
              <a:defRPr/>
            </a:pPr>
            <a:r>
              <a:rPr lang="en-US" sz="2200" kern="0" dirty="0">
                <a:solidFill>
                  <a:srgbClr val="000000"/>
                </a:solidFill>
                <a:latin typeface="Calibri" panose="020F0502020204030204" pitchFamily="34" charset="0"/>
                <a:ea typeface="Verdana"/>
                <a:cs typeface="Calibri" panose="020F0502020204030204" pitchFamily="34" charset="0"/>
                <a:sym typeface="Verdana"/>
              </a:rPr>
              <a:t>Insights from research for practice from the</a:t>
            </a:r>
          </a:p>
          <a:p>
            <a:pPr marL="0" lvl="0" indent="0" algn="ctr">
              <a:spcBef>
                <a:spcPts val="0"/>
              </a:spcBef>
              <a:buClr>
                <a:srgbClr val="000000"/>
              </a:buClr>
              <a:buNone/>
              <a:defRPr/>
            </a:pPr>
            <a:r>
              <a:rPr lang="en-US" sz="2200" kern="0" dirty="0">
                <a:solidFill>
                  <a:srgbClr val="000000"/>
                </a:solidFill>
                <a:latin typeface="Calibri" panose="020F0502020204030204" pitchFamily="34" charset="0"/>
                <a:ea typeface="Verdana"/>
                <a:cs typeface="Calibri" panose="020F0502020204030204" pitchFamily="34" charset="0"/>
                <a:sym typeface="Verdana"/>
              </a:rPr>
              <a:t>Mindset Scholars Network’s Inclusive Mathematics Environments </a:t>
            </a:r>
          </a:p>
          <a:p>
            <a:pPr marL="0" lvl="0" indent="0" algn="ctr">
              <a:spcBef>
                <a:spcPts val="0"/>
              </a:spcBef>
              <a:buClr>
                <a:srgbClr val="000000"/>
              </a:buClr>
              <a:buNone/>
              <a:defRPr/>
            </a:pPr>
            <a:r>
              <a:rPr lang="en-US" sz="2200" kern="0" dirty="0">
                <a:solidFill>
                  <a:srgbClr val="000000"/>
                </a:solidFill>
                <a:latin typeface="Calibri" panose="020F0502020204030204" pitchFamily="34" charset="0"/>
                <a:ea typeface="Verdana"/>
                <a:cs typeface="Calibri" panose="020F0502020204030204" pitchFamily="34" charset="0"/>
                <a:sym typeface="Verdana"/>
              </a:rPr>
              <a:t>Early Career Fellowship</a:t>
            </a:r>
          </a:p>
          <a:p>
            <a:pPr marL="0" lvl="0" indent="0" algn="ctr">
              <a:spcBef>
                <a:spcPts val="0"/>
              </a:spcBef>
              <a:buClr>
                <a:srgbClr val="000000"/>
              </a:buClr>
              <a:buNone/>
              <a:defRPr/>
            </a:pPr>
            <a:endParaRPr kumimoji="0" lang="en-US" sz="2200" i="0" u="none" strike="noStrike" kern="0" cap="none" spc="0" normalizeH="0" baseline="0" noProof="0" dirty="0">
              <a:ln>
                <a:noFill/>
              </a:ln>
              <a:solidFill>
                <a:srgbClr val="000000"/>
              </a:solidFill>
              <a:effectLst/>
              <a:uLnTx/>
              <a:uFillTx/>
              <a:latin typeface="Calibri" panose="020F0502020204030204" pitchFamily="34" charset="0"/>
              <a:ea typeface="Verdana"/>
              <a:cs typeface="Calibri" panose="020F0502020204030204" pitchFamily="34" charset="0"/>
              <a:sym typeface="Verdana"/>
            </a:endParaRPr>
          </a:p>
          <a:p>
            <a:pPr marL="0" lvl="0" indent="0" algn="ctr">
              <a:spcBef>
                <a:spcPts val="0"/>
              </a:spcBef>
              <a:buClr>
                <a:srgbClr val="000000"/>
              </a:buClr>
              <a:buNone/>
              <a:defRPr/>
            </a:pPr>
            <a:r>
              <a:rPr kumimoji="0" lang="en-US" sz="2200" i="0" u="none" strike="noStrike" kern="0" cap="none" spc="0" normalizeH="0" baseline="0" noProof="0" dirty="0">
                <a:ln>
                  <a:noFill/>
                </a:ln>
                <a:solidFill>
                  <a:srgbClr val="000000"/>
                </a:solidFill>
                <a:effectLst/>
                <a:uLnTx/>
                <a:uFillTx/>
                <a:latin typeface="Calibri" panose="020F0502020204030204" pitchFamily="34" charset="0"/>
                <a:ea typeface="Verdana"/>
                <a:cs typeface="Calibri" panose="020F0502020204030204" pitchFamily="34" charset="0"/>
                <a:sym typeface="Verdana"/>
              </a:rPr>
              <a:t>May</a:t>
            </a:r>
            <a:r>
              <a:rPr lang="en-US" sz="2200" kern="0" dirty="0">
                <a:solidFill>
                  <a:srgbClr val="000000"/>
                </a:solidFill>
                <a:latin typeface="Calibri" panose="020F0502020204030204" pitchFamily="34" charset="0"/>
                <a:ea typeface="Verdana"/>
                <a:cs typeface="Calibri" panose="020F0502020204030204" pitchFamily="34" charset="0"/>
                <a:sym typeface="Verdana"/>
              </a:rPr>
              <a:t> 2020</a:t>
            </a:r>
            <a:endParaRPr kumimoji="0" sz="22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47175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tfpLayoutConfig" hidden="1"/>
          <p:cNvSpPr txBox="1"/>
          <p:nvPr>
            <p:custDataLst>
              <p:tags r:id="rId1"/>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overall_0_132330977566333268 columns_1_132330977566333268 </a:t>
            </a:r>
          </a:p>
        </p:txBody>
      </p:sp>
      <p:pic>
        <p:nvPicPr>
          <p:cNvPr id="6" name="Picture 2" descr="Image result for mindset scholars network logo"/>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auto">
          <a:xfrm>
            <a:off x="8259097" y="6437028"/>
            <a:ext cx="1090463" cy="55592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7;p27">
            <a:extLst>
              <a:ext uri="{FF2B5EF4-FFF2-40B4-BE49-F238E27FC236}">
                <a16:creationId xmlns:a16="http://schemas.microsoft.com/office/drawing/2014/main" id="{28CA2882-BFE9-1E46-A675-5C6750645734}"/>
              </a:ext>
            </a:extLst>
          </p:cNvPr>
          <p:cNvSpPr txBox="1"/>
          <p:nvPr/>
        </p:nvSpPr>
        <p:spPr>
          <a:xfrm>
            <a:off x="425997" y="3175819"/>
            <a:ext cx="8923563" cy="806246"/>
          </a:xfrm>
          <a:prstGeom prst="rect">
            <a:avLst/>
          </a:prstGeom>
          <a:solidFill>
            <a:schemeClr val="tx2"/>
          </a:solidFill>
          <a:ln>
            <a:noFill/>
          </a:ln>
        </p:spPr>
        <p:txBody>
          <a:bodyPr spcFirstLastPara="1" wrap="square" lIns="91425" tIns="45700" rIns="91425" bIns="45700" anchor="t" anchorCtr="0">
            <a:noAutofit/>
          </a:bodyPr>
          <a:lstStyle/>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Taking stock of the current educational context</a:t>
            </a:r>
            <a:endParaRPr kumimoji="0" sz="22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0652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Disruptions due to COVID-19 intensify the need to create inclusive environments that support exceptional learning </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Rectangle 3">
            <a:extLst>
              <a:ext uri="{FF2B5EF4-FFF2-40B4-BE49-F238E27FC236}">
                <a16:creationId xmlns:a16="http://schemas.microsoft.com/office/drawing/2014/main" id="{087DE1C8-219A-E44C-A33A-17C42D502AF7}"/>
              </a:ext>
            </a:extLst>
          </p:cNvPr>
          <p:cNvSpPr/>
          <p:nvPr/>
        </p:nvSpPr>
        <p:spPr>
          <a:xfrm>
            <a:off x="385199" y="1200511"/>
            <a:ext cx="9051032" cy="5663089"/>
          </a:xfrm>
          <a:prstGeom prst="rect">
            <a:avLst/>
          </a:prstGeom>
        </p:spPr>
        <p:txBody>
          <a:bodyPr wrap="square">
            <a:spAutoFit/>
          </a:bodyPr>
          <a:lstStyle/>
          <a:p>
            <a:pPr marL="0" indent="0">
              <a:buNone/>
            </a:pPr>
            <a:r>
              <a:rPr lang="en-US" sz="1400" b="1" dirty="0"/>
              <a:t>COVID-19 has disrupted traditional schooling and is expected to substantially compromise students’ learning – especially in mathematics, according to recent analyses</a:t>
            </a:r>
            <a:r>
              <a:rPr lang="en-US" sz="1400" dirty="0"/>
              <a:t> (</a:t>
            </a:r>
            <a:r>
              <a:rPr lang="en-US" sz="1400" dirty="0" err="1"/>
              <a:t>Kuhfeld</a:t>
            </a:r>
            <a:r>
              <a:rPr lang="en-US" sz="1400" dirty="0"/>
              <a:t> &amp; </a:t>
            </a:r>
            <a:r>
              <a:rPr lang="en-US" sz="1400" dirty="0" err="1"/>
              <a:t>Tarasawa</a:t>
            </a:r>
            <a:r>
              <a:rPr lang="en-US" sz="1400" dirty="0"/>
              <a:t>, 2020). This moment offers funders and educational support organizations an opportunity: instead of striving to “catch up” to the academic expectations of three months ago, we can use this time to consider how we might restructure our education system to prioritize the students it wasn’t originally designed to serve and who remain furthest from opportunity. </a:t>
            </a:r>
          </a:p>
          <a:p>
            <a:pPr marL="0" indent="0">
              <a:buNone/>
            </a:pPr>
            <a:r>
              <a:rPr lang="en-US" sz="1400" b="1" dirty="0"/>
              <a:t>Research suggests that we can support exceptional learning when we address marginalization and exclusion and remove its psychologically-taxing and performance-inhibiting effects on students.</a:t>
            </a:r>
          </a:p>
          <a:p>
            <a:pPr marL="0" indent="0">
              <a:buNone/>
            </a:pPr>
            <a:r>
              <a:rPr lang="en-US" sz="1400" b="1" dirty="0"/>
              <a:t>Environments play an important role in learning, and so in pursuing more equitable outcomes for students we might ask to what extent mathematics environments recognize and reflect all students in the class, use their ways of thinking about and using mathematics as strengths to build upon, and celebrate their contributions to the classroom and to mathematics. </a:t>
            </a:r>
          </a:p>
          <a:p>
            <a:pPr marL="0" indent="0">
              <a:buNone/>
            </a:pPr>
            <a:r>
              <a:rPr lang="en-US" sz="1400" dirty="0"/>
              <a:t>Collectively, the fellowship papers underscore that </a:t>
            </a:r>
            <a:r>
              <a:rPr lang="en-US" sz="1400" b="1" dirty="0"/>
              <a:t>for students with stigmatized identities in mathematics, this is rarely the case. </a:t>
            </a:r>
            <a:r>
              <a:rPr lang="en-US" sz="1400" dirty="0"/>
              <a:t>In contrast, white, middle- and upper-class students, especially boys and men, disproportionately have access to teachers who understand their community and cultural backgrounds, curriculum that reflects the contributions, language, practices, and experiences of people who look like them, and assessments that align with their cultural values of individual achievement (Agarwal, 2020; Chen &amp; Horn, 2020; </a:t>
            </a:r>
            <a:r>
              <a:rPr lang="en-US" sz="1400" dirty="0" err="1"/>
              <a:t>Kroeper</a:t>
            </a:r>
            <a:r>
              <a:rPr lang="en-US" sz="1400" dirty="0"/>
              <a:t> &amp; Murphy, 2020; Ortiz, 2020; Voigt &amp; </a:t>
            </a:r>
            <a:r>
              <a:rPr lang="en-US" sz="1400" dirty="0" err="1"/>
              <a:t>Reinholz</a:t>
            </a:r>
            <a:r>
              <a:rPr lang="en-US" sz="1400" dirty="0"/>
              <a:t>, 2020). These features of the learning environment offer advantages to these students on top of the material, financial, and social capital benefits conferred to them. </a:t>
            </a:r>
            <a:r>
              <a:rPr lang="en-US" sz="1400" b="1" dirty="0"/>
              <a:t>Students from minoritized and marginalized groups are expected to learn and develop mathematics identities in exclusionary spaces where they are not valued or authentically included.  </a:t>
            </a:r>
          </a:p>
          <a:p>
            <a:pPr marL="0" indent="0">
              <a:buNone/>
            </a:pPr>
            <a:r>
              <a:rPr lang="en-US" sz="1400" b="1" dirty="0"/>
              <a:t>To create more equitable and inclusive learning environments, we must attend to students’ experiences in those environments </a:t>
            </a:r>
            <a:r>
              <a:rPr lang="en-US" sz="1400" dirty="0"/>
              <a:t>(Williams </a:t>
            </a:r>
            <a:r>
              <a:rPr lang="en-US" sz="1400" dirty="0" err="1"/>
              <a:t>Beechum</a:t>
            </a:r>
            <a:r>
              <a:rPr lang="en-US" sz="1400" dirty="0"/>
              <a:t>, 2020). With school buildings across the country closed, the primary learning environment for academic content has moved from the classroom to students’ homes. We must therefore learn to transform not only traditional in-person environments, but also virtual and remote learning environments. </a:t>
            </a:r>
          </a:p>
        </p:txBody>
      </p:sp>
    </p:spTree>
    <p:extLst>
      <p:ext uri="{BB962C8B-B14F-4D97-AF65-F5344CB8AC3E}">
        <p14:creationId xmlns:p14="http://schemas.microsoft.com/office/powerpoint/2010/main" val="22231968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Marginalization and exclusion have been the status quo in education, and especially so in mathematics</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Rectangle 3">
            <a:extLst>
              <a:ext uri="{FF2B5EF4-FFF2-40B4-BE49-F238E27FC236}">
                <a16:creationId xmlns:a16="http://schemas.microsoft.com/office/drawing/2014/main" id="{087DE1C8-219A-E44C-A33A-17C42D502AF7}"/>
              </a:ext>
            </a:extLst>
          </p:cNvPr>
          <p:cNvSpPr/>
          <p:nvPr/>
        </p:nvSpPr>
        <p:spPr>
          <a:xfrm>
            <a:off x="324768" y="1041871"/>
            <a:ext cx="9195156" cy="2954655"/>
          </a:xfrm>
          <a:prstGeom prst="rect">
            <a:avLst/>
          </a:prstGeom>
        </p:spPr>
        <p:txBody>
          <a:bodyPr wrap="square">
            <a:spAutoFit/>
          </a:bodyPr>
          <a:lstStyle/>
          <a:p>
            <a:pPr marL="0" indent="0">
              <a:buNone/>
            </a:pPr>
            <a:r>
              <a:rPr lang="en-US" sz="1300" b="1" dirty="0"/>
              <a:t>Marginalization is the process by which some groups are viewed as less valuable and relevant than others</a:t>
            </a:r>
            <a:r>
              <a:rPr lang="en-US" sz="1300" dirty="0"/>
              <a:t>, often in ways that reflect and reproduce historical power relations and social hierarchies (Chen &amp; Horn, 2020). </a:t>
            </a:r>
          </a:p>
          <a:p>
            <a:pPr marL="0" indent="0">
              <a:buNone/>
            </a:pPr>
            <a:r>
              <a:rPr lang="en-US" sz="1300" b="1" dirty="0"/>
              <a:t>Marginalization is both material and ideological and is supported by exclusionary structures and practices that deny resources and opportunities to individuals and groups </a:t>
            </a:r>
            <a:r>
              <a:rPr lang="en-US" sz="1300" dirty="0"/>
              <a:t>(Chen &amp; Horn, 2020). Segregation of schools by race and socioeconomic class of the surrounding community and divestment of resources to schools serving minoritized communities leads to lower outcomes which then reinforce the racist and classist narratives which led to the segregation and divestment (Chen &amp; Horn, 2020; </a:t>
            </a:r>
            <a:r>
              <a:rPr lang="en-US" sz="1300" dirty="0" err="1"/>
              <a:t>Kroeper</a:t>
            </a:r>
            <a:r>
              <a:rPr lang="en-US" sz="1300" dirty="0"/>
              <a:t> &amp; Murphy, 2020; Miller-</a:t>
            </a:r>
            <a:r>
              <a:rPr lang="en-US" sz="1300" dirty="0" err="1"/>
              <a:t>Cotto</a:t>
            </a:r>
            <a:r>
              <a:rPr lang="en-US" sz="1300" dirty="0"/>
              <a:t> &amp; Lewis, 2020). </a:t>
            </a:r>
            <a:r>
              <a:rPr lang="en-US" sz="1300" b="1" dirty="0"/>
              <a:t>Marginalization reflects and reinforces beliefs about whose knowledge, contributions, language, and practices are considered “credible” and “worthy” and whose are “deficient” and “irrelevant.”</a:t>
            </a:r>
          </a:p>
          <a:p>
            <a:pPr marL="0" indent="0">
              <a:buNone/>
            </a:pPr>
            <a:r>
              <a:rPr lang="en-US" sz="1300" dirty="0"/>
              <a:t>In the context of mathematics education, the knowledge, contributions, language, and practices associated with white, Western, and male-dominated societies are considered uniquely credible and worthy, which marginalizes Black, Latinx, and Native American students, students from families facing economic disadvantage, students who are multilingual learners, and girls. </a:t>
            </a:r>
          </a:p>
          <a:p>
            <a:pPr marL="0" indent="0">
              <a:buNone/>
            </a:pPr>
            <a:endParaRPr lang="en-US" sz="1300" dirty="0"/>
          </a:p>
        </p:txBody>
      </p:sp>
      <p:sp>
        <p:nvSpPr>
          <p:cNvPr id="5" name="TextBox 4">
            <a:extLst>
              <a:ext uri="{FF2B5EF4-FFF2-40B4-BE49-F238E27FC236}">
                <a16:creationId xmlns:a16="http://schemas.microsoft.com/office/drawing/2014/main" id="{5371D1CD-5B34-AE4B-94EB-61A4E53D3A6A}"/>
              </a:ext>
            </a:extLst>
          </p:cNvPr>
          <p:cNvSpPr txBox="1"/>
          <p:nvPr/>
        </p:nvSpPr>
        <p:spPr>
          <a:xfrm>
            <a:off x="6883241" y="3721894"/>
            <a:ext cx="2581162" cy="3046988"/>
          </a:xfrm>
          <a:prstGeom prst="rect">
            <a:avLst/>
          </a:prstGeom>
          <a:noFill/>
        </p:spPr>
        <p:txBody>
          <a:bodyPr wrap="square" rtlCol="0">
            <a:spAutoFit/>
          </a:bodyPr>
          <a:lstStyle/>
          <a:p>
            <a:pPr marL="0" indent="0">
              <a:buNone/>
            </a:pPr>
            <a:r>
              <a:rPr lang="en-US" sz="1200" i="1" dirty="0"/>
              <a:t>“…mathematics is used to legitimize and perpetuate inequity, because standardized tests convert or sanction privilege into “intelligence.” Equating mathematics with intelligence has a longstanding racist and ableist history in its use with IQ testing, which was used to “prove” the inferiority of some populations (</a:t>
            </a:r>
            <a:r>
              <a:rPr lang="en-US" sz="1200" i="1" dirty="0" err="1"/>
              <a:t>Persell</a:t>
            </a:r>
            <a:r>
              <a:rPr lang="en-US" sz="1200" i="1" dirty="0"/>
              <a:t>, 1981). In this way, the discipline of mathematics has been used to further oppressive endeavors throughout much of history by associating lower mathematical performance with minoritized identities (Shah, 2019).” </a:t>
            </a:r>
            <a:r>
              <a:rPr lang="en-US" sz="1200" dirty="0"/>
              <a:t>(Voigt &amp; </a:t>
            </a:r>
            <a:r>
              <a:rPr lang="en-US" sz="1200" dirty="0" err="1"/>
              <a:t>Reinholz</a:t>
            </a:r>
            <a:r>
              <a:rPr lang="en-US" sz="1200" dirty="0"/>
              <a:t>, 2020)</a:t>
            </a:r>
          </a:p>
        </p:txBody>
      </p:sp>
      <p:sp>
        <p:nvSpPr>
          <p:cNvPr id="6" name="TextBox 5">
            <a:extLst>
              <a:ext uri="{FF2B5EF4-FFF2-40B4-BE49-F238E27FC236}">
                <a16:creationId xmlns:a16="http://schemas.microsoft.com/office/drawing/2014/main" id="{509D16AA-CD20-6341-8D18-5E9338488272}"/>
              </a:ext>
            </a:extLst>
          </p:cNvPr>
          <p:cNvSpPr txBox="1"/>
          <p:nvPr/>
        </p:nvSpPr>
        <p:spPr bwMode="gray">
          <a:xfrm>
            <a:off x="385200" y="3710701"/>
            <a:ext cx="6442521" cy="3535189"/>
          </a:xfrm>
          <a:prstGeom prst="rect">
            <a:avLst/>
          </a:prstGeom>
          <a:noFill/>
        </p:spPr>
        <p:txBody>
          <a:bodyPr wrap="square" lIns="36000" tIns="36000" rIns="36000" bIns="36000" rtlCol="0">
            <a:spAutoFit/>
          </a:bodyPr>
          <a:lstStyle/>
          <a:p>
            <a:pPr marL="0" indent="0">
              <a:buNone/>
            </a:pPr>
            <a:r>
              <a:rPr lang="en-US" sz="1300" b="1" dirty="0"/>
              <a:t>Mathematics as it is taught in K-12 education reflects widely-held but mistaken beliefs about what it means to be good at mathematics. </a:t>
            </a:r>
            <a:r>
              <a:rPr lang="en-US" sz="1300" dirty="0"/>
              <a:t>These beliefs manifest in curricular materials, assessment practices, and classroom interactions that </a:t>
            </a:r>
            <a:r>
              <a:rPr lang="en-US" sz="1300" b="1" dirty="0"/>
              <a:t>privilege competition, speed, and accuracy over collaboration, critical thinking, and exploration. While mathematicians view mathematics as a cultural, prosocial, and ever-evolving body of knowledge and practices, the mathematics content covered in most K-12 courses represents a much narrower view of the nature of the discipline </a:t>
            </a:r>
            <a:r>
              <a:rPr lang="en-US" sz="1300" dirty="0"/>
              <a:t>(Agarwal, 2020; Chen &amp; Horn, 2020; Gholson, 2020). </a:t>
            </a:r>
          </a:p>
          <a:p>
            <a:pPr marL="0" indent="0">
              <a:buNone/>
            </a:pPr>
            <a:r>
              <a:rPr lang="en-US" sz="1300" b="1" dirty="0"/>
              <a:t>Marginalization and exclusion in mathematics are particularly detrimental because mathematics aptitude is commonly viewed as a sign of general intelligence </a:t>
            </a:r>
            <a:r>
              <a:rPr lang="en-US" sz="1300" dirty="0"/>
              <a:t>(Leslie, </a:t>
            </a:r>
            <a:r>
              <a:rPr lang="en-US" sz="1300" dirty="0" err="1"/>
              <a:t>Cimpian</a:t>
            </a:r>
            <a:r>
              <a:rPr lang="en-US" sz="1300" dirty="0"/>
              <a:t>, Meyer, &amp; Freeland, 2015; Shah, 2017). Mathematics is also used as a </a:t>
            </a:r>
            <a:r>
              <a:rPr lang="en-US" sz="1300" b="1" dirty="0"/>
              <a:t>gatekeeper for access </a:t>
            </a:r>
            <a:r>
              <a:rPr lang="en-US" sz="1300" dirty="0"/>
              <a:t>to postsecondary education, economic opportunity, and full citizenship (Moses &amp; Cobb, 2001). </a:t>
            </a:r>
          </a:p>
          <a:p>
            <a:pPr marL="0" indent="0">
              <a:buNone/>
            </a:pPr>
            <a:r>
              <a:rPr lang="en-US" sz="1300" b="1" dirty="0"/>
              <a:t>In this moment, which calls for unprecedented learning in the wake of the impacts of COVID-19, we will need to remove the exclusionary barriers to learning that are the status quo </a:t>
            </a:r>
            <a:r>
              <a:rPr lang="en-US" sz="1300" dirty="0"/>
              <a:t>in mathematics environments.</a:t>
            </a:r>
          </a:p>
          <a:p>
            <a:pPr marL="0" indent="0">
              <a:buNone/>
            </a:pPr>
            <a:endParaRPr lang="en-US" sz="1300" dirty="0"/>
          </a:p>
        </p:txBody>
      </p:sp>
    </p:spTree>
    <p:extLst>
      <p:ext uri="{BB962C8B-B14F-4D97-AF65-F5344CB8AC3E}">
        <p14:creationId xmlns:p14="http://schemas.microsoft.com/office/powerpoint/2010/main" val="11456673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tfpLayoutConfig" hidden="1"/>
          <p:cNvSpPr txBox="1"/>
          <p:nvPr>
            <p:custDataLst>
              <p:tags r:id="rId1"/>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overall_0_132330977566333268 columns_1_132330977566333268 </a:t>
            </a:r>
          </a:p>
        </p:txBody>
      </p:sp>
      <p:pic>
        <p:nvPicPr>
          <p:cNvPr id="6" name="Picture 2" descr="Image result for mindset scholars network logo"/>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auto">
          <a:xfrm>
            <a:off x="8259097" y="6437028"/>
            <a:ext cx="1090463" cy="55592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7;p27">
            <a:extLst>
              <a:ext uri="{FF2B5EF4-FFF2-40B4-BE49-F238E27FC236}">
                <a16:creationId xmlns:a16="http://schemas.microsoft.com/office/drawing/2014/main" id="{28CA2882-BFE9-1E46-A675-5C6750645734}"/>
              </a:ext>
            </a:extLst>
          </p:cNvPr>
          <p:cNvSpPr txBox="1"/>
          <p:nvPr/>
        </p:nvSpPr>
        <p:spPr>
          <a:xfrm>
            <a:off x="425997" y="3175819"/>
            <a:ext cx="8923563" cy="1219200"/>
          </a:xfrm>
          <a:prstGeom prst="rect">
            <a:avLst/>
          </a:prstGeom>
          <a:solidFill>
            <a:schemeClr val="tx2"/>
          </a:solidFill>
          <a:ln>
            <a:noFill/>
          </a:ln>
        </p:spPr>
        <p:txBody>
          <a:bodyPr spcFirstLastPara="1" wrap="square" lIns="91425" tIns="45700" rIns="91425" bIns="45700" anchor="t" anchorCtr="0">
            <a:noAutofit/>
          </a:bodyPr>
          <a:lstStyle/>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Overview of research on the </a:t>
            </a:r>
          </a:p>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importance of learning environments</a:t>
            </a:r>
          </a:p>
          <a:p>
            <a:pPr marL="0" lvl="0" indent="0" algn="ctr">
              <a:spcBef>
                <a:spcPts val="0"/>
              </a:spcBef>
              <a:buClr>
                <a:srgbClr val="000000"/>
              </a:buClr>
              <a:buNone/>
              <a:defRPr/>
            </a:pPr>
            <a:endParaRPr lang="en-US" sz="3200" b="1" kern="0" dirty="0">
              <a:solidFill>
                <a:srgbClr val="000000"/>
              </a:solidFill>
              <a:latin typeface="Calibri" panose="020F0502020204030204" pitchFamily="34" charset="0"/>
              <a:ea typeface="Verdana"/>
              <a:cs typeface="Calibri" panose="020F0502020204030204" pitchFamily="34" charset="0"/>
              <a:sym typeface="Verdana"/>
            </a:endParaRPr>
          </a:p>
        </p:txBody>
      </p:sp>
    </p:spTree>
    <p:extLst>
      <p:ext uri="{BB962C8B-B14F-4D97-AF65-F5344CB8AC3E}">
        <p14:creationId xmlns:p14="http://schemas.microsoft.com/office/powerpoint/2010/main" val="31852617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Inclusive environments foster learning</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Rectangle 3">
            <a:extLst>
              <a:ext uri="{FF2B5EF4-FFF2-40B4-BE49-F238E27FC236}">
                <a16:creationId xmlns:a16="http://schemas.microsoft.com/office/drawing/2014/main" id="{087DE1C8-219A-E44C-A33A-17C42D502AF7}"/>
              </a:ext>
            </a:extLst>
          </p:cNvPr>
          <p:cNvSpPr/>
          <p:nvPr/>
        </p:nvSpPr>
        <p:spPr>
          <a:xfrm>
            <a:off x="327450" y="1082545"/>
            <a:ext cx="5178201" cy="6217087"/>
          </a:xfrm>
          <a:prstGeom prst="rect">
            <a:avLst/>
          </a:prstGeom>
        </p:spPr>
        <p:txBody>
          <a:bodyPr wrap="square">
            <a:spAutoFit/>
          </a:bodyPr>
          <a:lstStyle/>
          <a:p>
            <a:pPr marL="0" indent="0">
              <a:buNone/>
            </a:pPr>
            <a:r>
              <a:rPr lang="en-US" sz="1300" dirty="0"/>
              <a:t>Humans are born to be learners and doers. While many factors are at play, </a:t>
            </a:r>
            <a:r>
              <a:rPr lang="en-US" sz="1300" b="1" dirty="0"/>
              <a:t>our psychological experiences—including feelings of competence, connection to others, and being seen and heard—fuel the desire to learn. </a:t>
            </a:r>
          </a:p>
          <a:p>
            <a:pPr marL="0" indent="0">
              <a:buNone/>
            </a:pPr>
            <a:r>
              <a:rPr lang="en-US" sz="1300" b="1" dirty="0"/>
              <a:t>These psychological experiences are shaped by our environments, both the proximal conditions and broader structural and societal contexts.</a:t>
            </a:r>
            <a:r>
              <a:rPr lang="en-US" sz="1300" dirty="0"/>
              <a:t> In formal education, learning environments include classroom conditions such as teacher-student interactions, curricular materials, and instructional practices, but also more distal factors such as school and system policies and broader social beliefs and norms. </a:t>
            </a:r>
          </a:p>
          <a:p>
            <a:pPr marL="0" indent="0">
              <a:buNone/>
            </a:pPr>
            <a:r>
              <a:rPr lang="en-US" sz="1300" b="1" dirty="0"/>
              <a:t>Inclusive </a:t>
            </a:r>
            <a:r>
              <a:rPr lang="en-US" sz="1300" b="1" dirty="0">
                <a:hlinkClick r:id="rId4"/>
              </a:rPr>
              <a:t>learning environments</a:t>
            </a:r>
            <a:r>
              <a:rPr lang="en-US" sz="1300" b="1" dirty="0"/>
              <a:t> foster a sense of belonging </a:t>
            </a:r>
            <a:r>
              <a:rPr lang="en-US" sz="1300" dirty="0"/>
              <a:t>– the perception that one is valued and respected in a given context – for all students. They help all students to </a:t>
            </a:r>
            <a:r>
              <a:rPr lang="en-US" sz="1300" b="1" dirty="0"/>
              <a:t>develop their identity as competent and capable learners and to feel a sense of cultural continuity in that context.</a:t>
            </a:r>
          </a:p>
          <a:p>
            <a:pPr marL="0" indent="0">
              <a:buNone/>
            </a:pPr>
            <a:r>
              <a:rPr lang="en-US" sz="1300" dirty="0"/>
              <a:t>The fellowship papers offer a vision of inclusive mathematics learning environments that:</a:t>
            </a:r>
          </a:p>
          <a:p>
            <a:pPr>
              <a:spcBef>
                <a:spcPts val="600"/>
              </a:spcBef>
            </a:pPr>
            <a:r>
              <a:rPr lang="en-US" sz="1300" b="1" dirty="0"/>
              <a:t>Authentically engage all students </a:t>
            </a:r>
            <a:r>
              <a:rPr lang="en-US" sz="1300" dirty="0"/>
              <a:t>in the richness and complexity of mathematics</a:t>
            </a:r>
          </a:p>
          <a:p>
            <a:pPr>
              <a:spcBef>
                <a:spcPts val="600"/>
              </a:spcBef>
            </a:pPr>
            <a:r>
              <a:rPr lang="en-US" sz="1300" dirty="0"/>
              <a:t>Support all students in </a:t>
            </a:r>
            <a:r>
              <a:rPr lang="en-US" sz="1300" b="1" dirty="0"/>
              <a:t>developing a mathematics identity</a:t>
            </a:r>
          </a:p>
          <a:p>
            <a:pPr>
              <a:spcBef>
                <a:spcPts val="600"/>
              </a:spcBef>
            </a:pPr>
            <a:r>
              <a:rPr lang="en-US" sz="1300" dirty="0"/>
              <a:t>Are </a:t>
            </a:r>
            <a:r>
              <a:rPr lang="en-US" sz="1300" b="1" dirty="0"/>
              <a:t>culturally relevant to all students</a:t>
            </a:r>
            <a:r>
              <a:rPr lang="en-US" sz="1300" dirty="0"/>
              <a:t>, offering both ‘windows’ and ‘mirrors’ to different cultural perspectives</a:t>
            </a:r>
          </a:p>
          <a:p>
            <a:pPr>
              <a:spcBef>
                <a:spcPts val="600"/>
              </a:spcBef>
            </a:pPr>
            <a:r>
              <a:rPr lang="en-US" sz="1300" dirty="0"/>
              <a:t>Hold </a:t>
            </a:r>
            <a:r>
              <a:rPr lang="en-US" sz="1300" b="1" dirty="0"/>
              <a:t>students and families as vital partners</a:t>
            </a:r>
            <a:r>
              <a:rPr lang="en-US" sz="1300" dirty="0"/>
              <a:t> in learning</a:t>
            </a:r>
          </a:p>
          <a:p>
            <a:pPr marL="0" indent="0">
              <a:buNone/>
            </a:pPr>
            <a:r>
              <a:rPr lang="en-US" sz="1300" dirty="0"/>
              <a:t>Such environments support students to feel a sense of belonging in mathematics, develop a mathematics identity, and access rich mathematics learning opportunities and coursework. </a:t>
            </a:r>
          </a:p>
        </p:txBody>
      </p:sp>
      <p:sp>
        <p:nvSpPr>
          <p:cNvPr id="8" name="TextBox 7">
            <a:extLst>
              <a:ext uri="{FF2B5EF4-FFF2-40B4-BE49-F238E27FC236}">
                <a16:creationId xmlns:a16="http://schemas.microsoft.com/office/drawing/2014/main" id="{AD49A4CB-C83E-1049-B8F4-260F19066591}"/>
              </a:ext>
            </a:extLst>
          </p:cNvPr>
          <p:cNvSpPr txBox="1"/>
          <p:nvPr/>
        </p:nvSpPr>
        <p:spPr>
          <a:xfrm>
            <a:off x="5669279" y="1082545"/>
            <a:ext cx="3799563" cy="6247864"/>
          </a:xfrm>
          <a:prstGeom prst="rect">
            <a:avLst/>
          </a:prstGeom>
          <a:solidFill>
            <a:schemeClr val="accent4">
              <a:lumMod val="95000"/>
            </a:schemeClr>
          </a:solidFill>
          <a:ln w="28575">
            <a:solidFill>
              <a:schemeClr val="bg2"/>
            </a:solidFill>
          </a:ln>
        </p:spPr>
        <p:txBody>
          <a:bodyPr wrap="square" lIns="182880" tIns="91440" rIns="182880" bIns="91440" rtlCol="0">
            <a:spAutoFit/>
          </a:bodyPr>
          <a:lstStyle/>
          <a:p>
            <a:pPr marL="0" indent="0">
              <a:buNone/>
            </a:pPr>
            <a:r>
              <a:rPr lang="en-US" sz="1200" b="1" dirty="0"/>
              <a:t>Mathematics identity</a:t>
            </a:r>
            <a:r>
              <a:rPr lang="en-US" sz="1200" dirty="0"/>
              <a:t> is “one’s sense of belonging to the mathematics community, a sense of achievement based on the norms of the mathematics community, and specific behaviors that are associated with members of the mathematics community” (</a:t>
            </a:r>
            <a:r>
              <a:rPr lang="en-US" sz="1200" dirty="0" err="1"/>
              <a:t>Boaler</a:t>
            </a:r>
            <a:r>
              <a:rPr lang="en-US" sz="1200" dirty="0"/>
              <a:t> et al., 2000 in Miller-</a:t>
            </a:r>
            <a:r>
              <a:rPr lang="en-US" sz="1200" dirty="0" err="1"/>
              <a:t>Cotto</a:t>
            </a:r>
            <a:r>
              <a:rPr lang="en-US" sz="1200" dirty="0"/>
              <a:t> &amp; Lewis, 2020). Mathematics identity development is shaped by recursive processes where experiences of success and failure inform students’ sense that they are a ”math person,” which in turn influences their motivation and the likelihood that they will engage in future mathematics activities (Miller-</a:t>
            </a:r>
            <a:r>
              <a:rPr lang="en-US" sz="1200" dirty="0" err="1"/>
              <a:t>Cotto</a:t>
            </a:r>
            <a:r>
              <a:rPr lang="en-US" sz="1200" dirty="0"/>
              <a:t> &amp; Lewis, 2020; </a:t>
            </a:r>
            <a:r>
              <a:rPr lang="en-US" sz="1200" dirty="0" err="1"/>
              <a:t>Bem</a:t>
            </a:r>
            <a:r>
              <a:rPr lang="en-US" sz="1200" dirty="0"/>
              <a:t>, 1972). Students with a stronger sense of mathematics identity persist longer in challenging mathematics activities and coursework (</a:t>
            </a:r>
            <a:r>
              <a:rPr lang="en-US" sz="1200" dirty="0" err="1"/>
              <a:t>Boaler</a:t>
            </a:r>
            <a:r>
              <a:rPr lang="en-US" sz="1200" dirty="0"/>
              <a:t> &amp; </a:t>
            </a:r>
            <a:r>
              <a:rPr lang="en-US" sz="1200" dirty="0" err="1"/>
              <a:t>Greeno</a:t>
            </a:r>
            <a:r>
              <a:rPr lang="en-US" sz="1200" dirty="0"/>
              <a:t>, 2000). When students have not yet developed a robust mathematics identity, they are more likely to have belonging concerns than their peers who have a strong mathematics identity (</a:t>
            </a:r>
            <a:r>
              <a:rPr lang="en-US" sz="1200" dirty="0" err="1"/>
              <a:t>Cheryan</a:t>
            </a:r>
            <a:r>
              <a:rPr lang="en-US" sz="1200" dirty="0"/>
              <a:t> &amp; </a:t>
            </a:r>
            <a:r>
              <a:rPr lang="en-US" sz="1200" dirty="0" err="1"/>
              <a:t>Plaut</a:t>
            </a:r>
            <a:r>
              <a:rPr lang="en-US" sz="1200" dirty="0"/>
              <a:t>, 2010; Steele, 1997).</a:t>
            </a:r>
            <a:endParaRPr lang="en-US" sz="1200" i="1" dirty="0"/>
          </a:p>
          <a:p>
            <a:pPr marL="0" indent="0">
              <a:buNone/>
            </a:pPr>
            <a:r>
              <a:rPr lang="en-US" sz="1200" b="1" dirty="0"/>
              <a:t>Cultural continuity </a:t>
            </a:r>
            <a:r>
              <a:rPr lang="en-US" sz="1200" dirty="0"/>
              <a:t>is “a pattern of norms and standards that manifest in the lives of ethnic groups across geographic locales and over time” (Gray et al., 2020). Because all learning is influenced by and imbued with cultural meaning (Nasir et al., 2006), students may be unable to leverage the knowledge and skills they developed outside of school in learning environments that are culturally disconnected from the rest of their lives (NAS, 2018). A cultural disconnect can make it difficult for students to develop a mathematics identity because they must reconcile their views of themselves with the mathematics identities that are portrayed in school mathematics (Cobb &amp; Hodge, 2010).</a:t>
            </a:r>
          </a:p>
        </p:txBody>
      </p:sp>
    </p:spTree>
    <p:extLst>
      <p:ext uri="{BB962C8B-B14F-4D97-AF65-F5344CB8AC3E}">
        <p14:creationId xmlns:p14="http://schemas.microsoft.com/office/powerpoint/2010/main" val="41331852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Our brains are wired to learn under such conditions</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Rectangle 3">
            <a:extLst>
              <a:ext uri="{FF2B5EF4-FFF2-40B4-BE49-F238E27FC236}">
                <a16:creationId xmlns:a16="http://schemas.microsoft.com/office/drawing/2014/main" id="{087DE1C8-219A-E44C-A33A-17C42D502AF7}"/>
              </a:ext>
            </a:extLst>
          </p:cNvPr>
          <p:cNvSpPr/>
          <p:nvPr/>
        </p:nvSpPr>
        <p:spPr>
          <a:xfrm>
            <a:off x="385200" y="1082545"/>
            <a:ext cx="5536097" cy="5940088"/>
          </a:xfrm>
          <a:prstGeom prst="rect">
            <a:avLst/>
          </a:prstGeom>
        </p:spPr>
        <p:txBody>
          <a:bodyPr wrap="square">
            <a:spAutoFit/>
          </a:bodyPr>
          <a:lstStyle/>
          <a:p>
            <a:pPr marL="0" indent="0">
              <a:buNone/>
            </a:pPr>
            <a:r>
              <a:rPr lang="en-US" sz="1400" dirty="0"/>
              <a:t>Advances in cognitive science and neuroscience suggest that </a:t>
            </a:r>
            <a:r>
              <a:rPr lang="en-US" sz="1400" b="1" dirty="0"/>
              <a:t>inclusive environments can help create the necessary conditions for learning </a:t>
            </a:r>
            <a:r>
              <a:rPr lang="en-US" sz="1400" dirty="0"/>
              <a:t>(NAS, 2018). </a:t>
            </a:r>
          </a:p>
          <a:p>
            <a:pPr marL="0" indent="0">
              <a:buNone/>
            </a:pPr>
            <a:r>
              <a:rPr lang="en-US" sz="1400" dirty="0"/>
              <a:t>When students believe that they can be successful and feel valued and seen by their teachers and peers in a learning environment, they can put the full weight of their cognitive resources behind what they are doing. </a:t>
            </a:r>
            <a:r>
              <a:rPr lang="en-US" sz="1400" b="1" dirty="0"/>
              <a:t>When students worry that they don’t “have what it takes” to be successful, are concerned that they don’t belong, or believe they can’t reveal their full, authentic selves in a situation, their attention and cognitive resources get divided </a:t>
            </a:r>
            <a:r>
              <a:rPr lang="en-US" sz="1400" dirty="0"/>
              <a:t>between the task at hand and evaluating cues as to whether they can be successful, belong, and are valued in that environment. Adolescent brains are both particularly malleable and sensitive to social cues and relationships, making inclusive classroom environments especially important during this period of development (</a:t>
            </a:r>
            <a:r>
              <a:rPr lang="en-US" sz="1400" dirty="0" err="1"/>
              <a:t>Galván</a:t>
            </a:r>
            <a:r>
              <a:rPr lang="en-US" sz="1400" dirty="0"/>
              <a:t>, 2014; Juvonen, 2006; NAS, 2019). </a:t>
            </a:r>
          </a:p>
          <a:p>
            <a:pPr marL="0" indent="0">
              <a:buNone/>
            </a:pPr>
            <a:r>
              <a:rPr lang="en-US" sz="1400" dirty="0"/>
              <a:t>Over time, persistent and pervasive worries about belonging can lead people to disengage and disidentify with a given context (Walton &amp; Cohen, 2007). </a:t>
            </a:r>
            <a:r>
              <a:rPr lang="en-US" sz="1400" b="1" dirty="0"/>
              <a:t>Multiple studies in diverse K-16 contexts have shown that students’ concerns about belonging and ability can have a direct, causal effect on near- and long-term educational outcomes</a:t>
            </a:r>
            <a:r>
              <a:rPr lang="en-US" sz="1400" dirty="0"/>
              <a:t>, including their motivation, persistence on challenging tasks, course grades, test scores, and progression to graduation (</a:t>
            </a:r>
            <a:r>
              <a:rPr lang="en-US" sz="1400" dirty="0" err="1"/>
              <a:t>Carr</a:t>
            </a:r>
            <a:r>
              <a:rPr lang="en-US" sz="1400" dirty="0"/>
              <a:t> &amp; Walton, 2017; Master, </a:t>
            </a:r>
            <a:r>
              <a:rPr lang="en-US" sz="1400" dirty="0" err="1"/>
              <a:t>Cheryn</a:t>
            </a:r>
            <a:r>
              <a:rPr lang="en-US" sz="1400" dirty="0"/>
              <a:t>, &amp; Meltzoff, 2017; Walton &amp; Wilson, 2018; Yeager et al., 2017, Yeager et al., 2019). </a:t>
            </a:r>
          </a:p>
          <a:p>
            <a:pPr marL="0" indent="0">
              <a:buNone/>
            </a:pPr>
            <a:endParaRPr lang="en-US" sz="1400" dirty="0"/>
          </a:p>
        </p:txBody>
      </p:sp>
      <p:sp>
        <p:nvSpPr>
          <p:cNvPr id="9" name="TextBox 8">
            <a:extLst>
              <a:ext uri="{FF2B5EF4-FFF2-40B4-BE49-F238E27FC236}">
                <a16:creationId xmlns:a16="http://schemas.microsoft.com/office/drawing/2014/main" id="{684B89A2-546E-CD42-B697-131A7FE0A5DF}"/>
              </a:ext>
            </a:extLst>
          </p:cNvPr>
          <p:cNvSpPr txBox="1"/>
          <p:nvPr/>
        </p:nvSpPr>
        <p:spPr>
          <a:xfrm>
            <a:off x="6032810" y="1082545"/>
            <a:ext cx="3547545" cy="1815882"/>
          </a:xfrm>
          <a:prstGeom prst="rect">
            <a:avLst/>
          </a:prstGeom>
          <a:noFill/>
        </p:spPr>
        <p:txBody>
          <a:bodyPr wrap="square" rtlCol="0">
            <a:spAutoFit/>
          </a:bodyPr>
          <a:lstStyle/>
          <a:p>
            <a:pPr marL="0" indent="0">
              <a:buNone/>
            </a:pPr>
            <a:r>
              <a:rPr lang="en-US" sz="1400" dirty="0"/>
              <a:t>“</a:t>
            </a:r>
            <a:r>
              <a:rPr lang="en-US" sz="1400" i="1" dirty="0"/>
              <a:t>Emotion and cognition are supported by interdependent neural processes. It is literally </a:t>
            </a:r>
            <a:r>
              <a:rPr lang="en-US" sz="1400" b="1" i="1" dirty="0"/>
              <a:t>neurobiologically impossible to build memories, engage complex thoughts, or make meaningful decisions without emotion</a:t>
            </a:r>
            <a:r>
              <a:rPr lang="en-US" sz="1400" i="1" dirty="0"/>
              <a:t>…. Put succinctly, we only think about things we care about.</a:t>
            </a:r>
            <a:r>
              <a:rPr lang="en-US" sz="1400" dirty="0"/>
              <a:t>” (</a:t>
            </a:r>
            <a:r>
              <a:rPr lang="en-US" sz="1400" dirty="0" err="1"/>
              <a:t>Immordino</a:t>
            </a:r>
            <a:r>
              <a:rPr lang="en-US" sz="1400" dirty="0"/>
              <a:t>-Yang, 2015, p. 18)</a:t>
            </a:r>
          </a:p>
        </p:txBody>
      </p:sp>
      <p:sp>
        <p:nvSpPr>
          <p:cNvPr id="10" name="TextBox 9">
            <a:extLst>
              <a:ext uri="{FF2B5EF4-FFF2-40B4-BE49-F238E27FC236}">
                <a16:creationId xmlns:a16="http://schemas.microsoft.com/office/drawing/2014/main" id="{40FEB36C-F135-444D-A3A9-8E6F17952393}"/>
              </a:ext>
            </a:extLst>
          </p:cNvPr>
          <p:cNvSpPr txBox="1"/>
          <p:nvPr/>
        </p:nvSpPr>
        <p:spPr>
          <a:xfrm>
            <a:off x="6032811" y="2998618"/>
            <a:ext cx="3547545" cy="4401205"/>
          </a:xfrm>
          <a:prstGeom prst="rect">
            <a:avLst/>
          </a:prstGeom>
          <a:noFill/>
        </p:spPr>
        <p:txBody>
          <a:bodyPr wrap="square" rtlCol="0">
            <a:spAutoFit/>
          </a:bodyPr>
          <a:lstStyle/>
          <a:p>
            <a:pPr marL="0" lvl="0" indent="0">
              <a:buNone/>
            </a:pPr>
            <a:r>
              <a:rPr lang="en-US" sz="1400" i="1" dirty="0"/>
              <a:t>“Our brains are constantly bombarded by sensory inputs… so some filtering is done before incoming information or experiences get to areas like the prefrontal cortex, where executive functioning and higher-order thinking take place, and the hippocampus, where memory tasks begin… The [amygdala and our limbic system] plays a key role… as our emotional filter. When we are under stress, it directs sensory intakes to our rear ‘reactive brain’ where our ‘fight, flight, or freeze’ response is embedded… However, </a:t>
            </a:r>
            <a:r>
              <a:rPr lang="en-US" sz="1400" b="1" i="1" dirty="0"/>
              <a:t>when we are under no or low stress, the limbic system… directs sensory intakes to the prefrontal cortex, home of executive functioning and higher order thinking. Our thinking, organizing, planning, and problem-solving skills are unleashed</a:t>
            </a:r>
            <a:r>
              <a:rPr lang="en-US" sz="1400" i="1" dirty="0"/>
              <a:t> on those sensory inputs, so we are primed to learn.</a:t>
            </a:r>
            <a:r>
              <a:rPr lang="en-US" sz="1400" dirty="0"/>
              <a:t>” (Whitman &amp; Kelleher, 2016, pp. 67-68)</a:t>
            </a:r>
          </a:p>
        </p:txBody>
      </p:sp>
    </p:spTree>
    <p:extLst>
      <p:ext uri="{BB962C8B-B14F-4D97-AF65-F5344CB8AC3E}">
        <p14:creationId xmlns:p14="http://schemas.microsoft.com/office/powerpoint/2010/main" val="1281311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How we make meaning of our environments affects our motivation, behaviors, and outcomes</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6" name="TextBox 5">
            <a:extLst>
              <a:ext uri="{FF2B5EF4-FFF2-40B4-BE49-F238E27FC236}">
                <a16:creationId xmlns:a16="http://schemas.microsoft.com/office/drawing/2014/main" id="{2B3DDC60-FF6C-E246-AED7-76A20FD8DC15}"/>
              </a:ext>
            </a:extLst>
          </p:cNvPr>
          <p:cNvSpPr txBox="1"/>
          <p:nvPr/>
        </p:nvSpPr>
        <p:spPr bwMode="gray">
          <a:xfrm>
            <a:off x="385200" y="978664"/>
            <a:ext cx="6733355" cy="6736066"/>
          </a:xfrm>
          <a:prstGeom prst="rect">
            <a:avLst/>
          </a:prstGeom>
          <a:noFill/>
        </p:spPr>
        <p:txBody>
          <a:bodyPr wrap="square" lIns="36000" tIns="36000" rIns="36000" bIns="36000" rtlCol="0">
            <a:spAutoFit/>
          </a:bodyPr>
          <a:lstStyle/>
          <a:p>
            <a:pPr marL="0" indent="0">
              <a:spcBef>
                <a:spcPts val="600"/>
              </a:spcBef>
              <a:buNone/>
            </a:pPr>
            <a:r>
              <a:rPr lang="en-US" sz="1300" b="1" dirty="0"/>
              <a:t>Learning environments shape students’ opportunities to learn; directly, by affording or constraining access to instructional resources, and indirectly, by sending messages to students that shape the beliefs they develop about learning and school.</a:t>
            </a:r>
            <a:r>
              <a:rPr lang="en-US" sz="1300" dirty="0"/>
              <a:t> These messages may affect students both in the moment and over time. That is, the residue of repeated messages accrues over time and leads students to develop certain beliefs or mindsets about themselves and school. These beliefs are the lenses through which students interpret experiences and shape their behaviors as a result. When a student feels they belong in mathematics class, they are more likely to remain engaged in the work of that class. </a:t>
            </a:r>
          </a:p>
          <a:p>
            <a:pPr marL="0" indent="0">
              <a:spcBef>
                <a:spcPts val="600"/>
              </a:spcBef>
              <a:buNone/>
            </a:pPr>
            <a:r>
              <a:rPr lang="en-US" sz="1300" b="1" dirty="0"/>
              <a:t>Beliefs get reinforced over time through recursive cycles between individuals and the environment.</a:t>
            </a:r>
            <a:r>
              <a:rPr lang="en-US" sz="1300" dirty="0"/>
              <a:t> For example, when students feel valued by their teachers or see their schoolwork as relevant, they are more likely to become more engaged in their academic work, and their teachers are more likely to respond to them positively in turn. Conversely, when students worry about whether they can be successful or whether their teacher respects them as a learner, they can be less likely to seek help from their teachers, who may in turn perceive the student as “unmotivated” and withhold attention or opportunities.</a:t>
            </a:r>
          </a:p>
          <a:p>
            <a:pPr marL="0" indent="0">
              <a:spcBef>
                <a:spcPts val="600"/>
              </a:spcBef>
              <a:buNone/>
            </a:pPr>
            <a:r>
              <a:rPr lang="en-US" sz="1300" b="1" dirty="0"/>
              <a:t>Students and families who are subject to marginalizing and minoritizing forces can be keenly attuned to it </a:t>
            </a:r>
            <a:r>
              <a:rPr lang="en-US" sz="1300" dirty="0"/>
              <a:t>(Miller-</a:t>
            </a:r>
            <a:r>
              <a:rPr lang="en-US" sz="1300" dirty="0" err="1"/>
              <a:t>Cotto</a:t>
            </a:r>
            <a:r>
              <a:rPr lang="en-US" sz="1300" dirty="0"/>
              <a:t> &amp; Lewis, 2020) </a:t>
            </a:r>
            <a:r>
              <a:rPr lang="en-US" sz="1300" b="1" dirty="0"/>
              <a:t>and act in response. These responses can take the form of assimilation</a:t>
            </a:r>
            <a:r>
              <a:rPr lang="en-US" sz="1300" dirty="0"/>
              <a:t>; in mathematics, this could include, for example, girls endorsing meritocratic beliefs as a way to feel valued in a patriarchal society (Agarwal, 2020), Black students engaging in “impression management” to appear nonthreatening and avoid being perceived as defiant (Agarwal, 2020), or queer students remaining closeted in mathematical spaces to prevent being targeted or making other students uncomfortable (Voigt &amp; </a:t>
            </a:r>
            <a:r>
              <a:rPr lang="en-US" sz="1300" dirty="0" err="1"/>
              <a:t>Reinholz</a:t>
            </a:r>
            <a:r>
              <a:rPr lang="en-US" sz="1300" dirty="0"/>
              <a:t>, 2020). </a:t>
            </a:r>
            <a:r>
              <a:rPr lang="en-US" sz="1300" b="1" dirty="0"/>
              <a:t>While some educators may perceive this as adaptive behavior, such coping strategies mean students must conceal or alter aspects of themselves in order to be perceived as “fitting in” in mathematics environments, which may affect their mathematics identity development over time.</a:t>
            </a:r>
            <a:r>
              <a:rPr lang="en-US" sz="1300" dirty="0"/>
              <a:t> </a:t>
            </a:r>
          </a:p>
          <a:p>
            <a:pPr marL="0" indent="0">
              <a:spcBef>
                <a:spcPts val="600"/>
              </a:spcBef>
              <a:buNone/>
            </a:pPr>
            <a:r>
              <a:rPr lang="en-US" sz="1300" b="1" dirty="0"/>
              <a:t>Alternatively, student responses can take the form of resistance to being marginalized, such as students and parents advocating for access to advanced coursework </a:t>
            </a:r>
            <a:r>
              <a:rPr lang="en-US" sz="1300" dirty="0"/>
              <a:t>(Ortiz, 2020). It can also be seen when students willfully disengage from a class as a means of rejecting the white, heteronormative culture and ways of interacting that characterize school mathematics (Ortiz, 2020; Voigt &amp; </a:t>
            </a:r>
            <a:r>
              <a:rPr lang="en-US" sz="1300" dirty="0" err="1"/>
              <a:t>Reinholz</a:t>
            </a:r>
            <a:r>
              <a:rPr lang="en-US" sz="1300" dirty="0"/>
              <a:t>, 2020) or avoid gendered bias by retreating to girls-only groups or contexts (Agarwal, 2020). </a:t>
            </a:r>
          </a:p>
        </p:txBody>
      </p:sp>
      <p:sp>
        <p:nvSpPr>
          <p:cNvPr id="9" name="TextBox 8">
            <a:extLst>
              <a:ext uri="{FF2B5EF4-FFF2-40B4-BE49-F238E27FC236}">
                <a16:creationId xmlns:a16="http://schemas.microsoft.com/office/drawing/2014/main" id="{6DD78C89-9463-4B3F-B74E-52137BF9719B}"/>
              </a:ext>
            </a:extLst>
          </p:cNvPr>
          <p:cNvSpPr txBox="1"/>
          <p:nvPr/>
        </p:nvSpPr>
        <p:spPr>
          <a:xfrm>
            <a:off x="7256205" y="1008160"/>
            <a:ext cx="2351389" cy="6198884"/>
          </a:xfrm>
          <a:prstGeom prst="rect">
            <a:avLst/>
          </a:prstGeom>
          <a:solidFill>
            <a:schemeClr val="accent4">
              <a:lumMod val="95000"/>
            </a:schemeClr>
          </a:solidFill>
          <a:ln w="28575" cmpd="sng">
            <a:solidFill>
              <a:schemeClr val="bg2"/>
            </a:solidFill>
          </a:ln>
        </p:spPr>
        <p:txBody>
          <a:bodyPr wrap="square" lIns="91440" tIns="91440" rIns="91440" bIns="91440" rtlCol="0">
            <a:noAutofit/>
          </a:bodyPr>
          <a:lstStyle/>
          <a:p>
            <a:pPr marL="0" lvl="0" indent="0">
              <a:buNone/>
            </a:pPr>
            <a:r>
              <a:rPr lang="en-US" sz="1200" b="1" dirty="0"/>
              <a:t>Example of recursive processes sparked by cues in the environment and effects on outcomes: </a:t>
            </a:r>
            <a:r>
              <a:rPr lang="en-US" sz="1200" dirty="0"/>
              <a:t>In a field experiment, teachers edited 7</a:t>
            </a:r>
            <a:r>
              <a:rPr lang="en-US" sz="1200" baseline="30000" dirty="0"/>
              <a:t>th</a:t>
            </a:r>
            <a:r>
              <a:rPr lang="en-US" sz="1200" dirty="0"/>
              <a:t> grade students’ essays and then researchers randomly assigned one of two post-it notes, written by the teacher, to the essay before it was handed back. The treatment post-it assured students of their teachers’ high expectations for them and their belief that they could meet them; the control group-post it merely said that the teacher had given them these comments so they’d have feedback. The results: Black students were over </a:t>
            </a:r>
            <a:r>
              <a:rPr lang="en-US" sz="1200" b="1" dirty="0"/>
              <a:t>3x more likely to resubmit their essay </a:t>
            </a:r>
            <a:r>
              <a:rPr lang="en-US" sz="1200" dirty="0"/>
              <a:t>if they received the treatment note from their teacher and </a:t>
            </a:r>
            <a:r>
              <a:rPr lang="en-US" sz="1200" b="1" dirty="0"/>
              <a:t>received higher scores</a:t>
            </a:r>
            <a:r>
              <a:rPr lang="en-US" sz="1200" dirty="0"/>
              <a:t> on the revised essay even though teachers had no idea which note they had received. Moreover, reducing belonging concerns had long-term effects: Black students who received the treatment note had </a:t>
            </a:r>
            <a:r>
              <a:rPr lang="en-US" sz="1200" b="1" dirty="0"/>
              <a:t>fewer discipline citations </a:t>
            </a:r>
            <a:r>
              <a:rPr lang="en-US" sz="1200" dirty="0"/>
              <a:t>the following year and were </a:t>
            </a:r>
            <a:r>
              <a:rPr lang="en-US" sz="1200" b="1" dirty="0"/>
              <a:t>more likely to have enrolled in a 4-year college 6 years later </a:t>
            </a:r>
            <a:r>
              <a:rPr lang="en-US" sz="1200" dirty="0"/>
              <a:t>(Yeager et al., 2017).</a:t>
            </a:r>
          </a:p>
        </p:txBody>
      </p:sp>
    </p:spTree>
    <p:extLst>
      <p:ext uri="{BB962C8B-B14F-4D97-AF65-F5344CB8AC3E}">
        <p14:creationId xmlns:p14="http://schemas.microsoft.com/office/powerpoint/2010/main" val="28289298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Environments send myriad messages and for marginalized students, recurrent messages are often negative</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Rectangle 3">
            <a:extLst>
              <a:ext uri="{FF2B5EF4-FFF2-40B4-BE49-F238E27FC236}">
                <a16:creationId xmlns:a16="http://schemas.microsoft.com/office/drawing/2014/main" id="{087DE1C8-219A-E44C-A33A-17C42D502AF7}"/>
              </a:ext>
            </a:extLst>
          </p:cNvPr>
          <p:cNvSpPr/>
          <p:nvPr/>
        </p:nvSpPr>
        <p:spPr>
          <a:xfrm>
            <a:off x="256479" y="1151959"/>
            <a:ext cx="6484186" cy="6155531"/>
          </a:xfrm>
          <a:prstGeom prst="rect">
            <a:avLst/>
          </a:prstGeom>
        </p:spPr>
        <p:txBody>
          <a:bodyPr wrap="square">
            <a:spAutoFit/>
          </a:bodyPr>
          <a:lstStyle/>
          <a:p>
            <a:pPr marL="152396" indent="0">
              <a:buNone/>
            </a:pPr>
            <a:r>
              <a:rPr lang="en-US" sz="1400" b="1" dirty="0"/>
              <a:t>To assess whether we belong in an environment, we draw on cues from both the proximal circumstances (e.g., resources, practices, and relationships in that environment) and the broader context (e.g., widely held beliefs and social norms). </a:t>
            </a:r>
            <a:r>
              <a:rPr lang="en-US" sz="1400" dirty="0"/>
              <a:t>In academic settings, teachers and peers offer some of the most readily apparent feedback to students about their belonging. </a:t>
            </a:r>
          </a:p>
          <a:p>
            <a:pPr marL="152396" indent="0">
              <a:buNone/>
            </a:pPr>
            <a:r>
              <a:rPr lang="en-US" sz="1400" dirty="0"/>
              <a:t>However, </a:t>
            </a:r>
            <a:r>
              <a:rPr lang="en-US" sz="1400" b="1" dirty="0"/>
              <a:t>belonging is more than a welcoming classroom climate and affirming interpersonal relations. </a:t>
            </a:r>
            <a:r>
              <a:rPr lang="en-US" sz="1400" dirty="0"/>
              <a:t>Broader racist and sexist beliefs about intelligence permeate schools and classrooms (Ball, 2020), and students from minoritized groups are more likely to bear the extra psychological weight of belonging concerns in those environments because they are aware how their group may be perceived and treated. While all students tend to experience declines in belonging during adolescence, students of color tend to exhibit sharper declines (Wang &amp; Eccles, 2012), particularly in mathematical spaces (Spencer, 2009).</a:t>
            </a:r>
          </a:p>
          <a:p>
            <a:pPr marL="152396" indent="0">
              <a:buNone/>
            </a:pPr>
            <a:r>
              <a:rPr lang="en-US" sz="1400" dirty="0"/>
              <a:t>Recent scholarship explores the </a:t>
            </a:r>
            <a:r>
              <a:rPr lang="en-US" sz="1400" b="1" dirty="0"/>
              <a:t>opportunity structures that foster a sense of belonging through instructional practices and materials and through school and systems-level policies, as well </a:t>
            </a:r>
            <a:r>
              <a:rPr lang="en-US" sz="1400" dirty="0"/>
              <a:t>(Gray, Hope, &amp; Matthews, 2018). For example, </a:t>
            </a:r>
            <a:r>
              <a:rPr lang="en-US" sz="1400" b="1" dirty="0"/>
              <a:t>curricular materials</a:t>
            </a:r>
            <a:r>
              <a:rPr lang="en-US" sz="1400" dirty="0"/>
              <a:t> that neglect or altogether ignore the contributions of minoritized groups and </a:t>
            </a:r>
            <a:r>
              <a:rPr lang="en-US" sz="1400" b="1" dirty="0"/>
              <a:t>policies such as tracking</a:t>
            </a:r>
            <a:r>
              <a:rPr lang="en-US" sz="1400" dirty="0"/>
              <a:t>, which disproportionately limits these students’ access to rigorous coursework and instruction, send repeated signals to students about their belonging in classroom environments, </a:t>
            </a:r>
            <a:r>
              <a:rPr lang="en-US" sz="1400" b="1" dirty="0"/>
              <a:t>the</a:t>
            </a:r>
            <a:r>
              <a:rPr lang="en-US" sz="1400" dirty="0"/>
              <a:t> </a:t>
            </a:r>
            <a:r>
              <a:rPr lang="en-US" sz="1400" b="1" dirty="0"/>
              <a:t>residue of which accumulate over time in profound ways and shape students’ beliefs about themselves and school—in addition to limiting material access to educational resources and opportunity. </a:t>
            </a:r>
            <a:r>
              <a:rPr lang="en-US" sz="1400" dirty="0"/>
              <a:t>These opportunity structures systematically afford belonging to privileged students and hinder belonging to minoritized students.</a:t>
            </a:r>
          </a:p>
          <a:p>
            <a:pPr marL="152396" indent="0">
              <a:buNone/>
            </a:pPr>
            <a:r>
              <a:rPr lang="en-US" sz="1400" dirty="0"/>
              <a:t>Together, this scholarship suggests that </a:t>
            </a:r>
            <a:r>
              <a:rPr lang="en-US" sz="1400" b="1" dirty="0"/>
              <a:t>inclusive environments require addressing prejudice in both people and places </a:t>
            </a:r>
            <a:r>
              <a:rPr lang="en-US" sz="1400" dirty="0"/>
              <a:t>(Murphy et al., 2018; Murphy &amp; Walton, 2013).</a:t>
            </a:r>
          </a:p>
        </p:txBody>
      </p:sp>
      <p:sp>
        <p:nvSpPr>
          <p:cNvPr id="6" name="TextBox 5">
            <a:extLst>
              <a:ext uri="{FF2B5EF4-FFF2-40B4-BE49-F238E27FC236}">
                <a16:creationId xmlns:a16="http://schemas.microsoft.com/office/drawing/2014/main" id="{FAC0E4C2-C634-1A46-9A69-EB0423EC4773}"/>
              </a:ext>
            </a:extLst>
          </p:cNvPr>
          <p:cNvSpPr txBox="1"/>
          <p:nvPr/>
        </p:nvSpPr>
        <p:spPr>
          <a:xfrm>
            <a:off x="6959065" y="1151958"/>
            <a:ext cx="2621291" cy="5645351"/>
          </a:xfrm>
          <a:prstGeom prst="rect">
            <a:avLst/>
          </a:prstGeom>
          <a:solidFill>
            <a:schemeClr val="accent4">
              <a:lumMod val="95000"/>
            </a:schemeClr>
          </a:solidFill>
          <a:ln w="28575" cmpd="sng">
            <a:solidFill>
              <a:schemeClr val="bg2"/>
            </a:solidFill>
          </a:ln>
        </p:spPr>
        <p:txBody>
          <a:bodyPr wrap="square" rtlCol="0" anchor="ctr" anchorCtr="0">
            <a:noAutofit/>
          </a:bodyPr>
          <a:lstStyle/>
          <a:p>
            <a:pPr marL="0" lvl="0" indent="0">
              <a:buNone/>
            </a:pPr>
            <a:r>
              <a:rPr lang="en-US" sz="1300" b="1" dirty="0"/>
              <a:t>Approaches that are hypothesized to create conditions for belonging at multiple levels</a:t>
            </a:r>
            <a:r>
              <a:rPr lang="en-US" sz="1300" dirty="0"/>
              <a:t> (Gray, Hope, &amp; Matthews, 2018) – addressing classroom-level signals, institutional structures, and broader narratives about minoritized groups – over an extended period of time </a:t>
            </a:r>
            <a:r>
              <a:rPr lang="en-US" sz="1300" b="1" dirty="0"/>
              <a:t>have shown</a:t>
            </a:r>
            <a:r>
              <a:rPr lang="en-US" sz="1300" dirty="0"/>
              <a:t> </a:t>
            </a:r>
            <a:r>
              <a:rPr lang="en-US" sz="1300" b="1" dirty="0"/>
              <a:t>large effects on academic performance and outcomes, compared to most other rigorously evaluated education interventions</a:t>
            </a:r>
            <a:r>
              <a:rPr lang="en-US" sz="1300" dirty="0"/>
              <a:t>:</a:t>
            </a:r>
          </a:p>
          <a:p>
            <a:pPr marL="122238" lvl="0" indent="-122238">
              <a:spcBef>
                <a:spcPts val="600"/>
              </a:spcBef>
              <a:buFont typeface="Arial" panose="020B0604020202020204" pitchFamily="34" charset="0"/>
              <a:buChar char="•"/>
            </a:pPr>
            <a:r>
              <a:rPr lang="en-US" sz="1300" dirty="0"/>
              <a:t>Participation in SFUSD’s 9</a:t>
            </a:r>
            <a:r>
              <a:rPr lang="en-US" sz="1300" baseline="30000" dirty="0"/>
              <a:t>th</a:t>
            </a:r>
            <a:r>
              <a:rPr lang="en-US" sz="1300" dirty="0"/>
              <a:t> grade ethnic studies course increased attendance by 21 percentage points, credits earned by 23 (~4 courses), and GPAs by 1.4 points (Dee &amp; Penner, 2017).</a:t>
            </a:r>
          </a:p>
          <a:p>
            <a:pPr marL="122238" lvl="0" indent="-122238">
              <a:spcBef>
                <a:spcPts val="600"/>
              </a:spcBef>
              <a:buFont typeface="Arial" panose="020B0604020202020204" pitchFamily="34" charset="0"/>
              <a:buChar char="•"/>
            </a:pPr>
            <a:r>
              <a:rPr lang="en-US" sz="1300" dirty="0"/>
              <a:t>The African American Male Achievement initiative in Oakland Unified School District increased one-year persistence for Black male high school students by 3.6 percentage points and increased their graduation rate by 3.2 percentage points (Dee &amp; Penner, 2019).</a:t>
            </a:r>
          </a:p>
        </p:txBody>
      </p:sp>
    </p:spTree>
    <p:extLst>
      <p:ext uri="{BB962C8B-B14F-4D97-AF65-F5344CB8AC3E}">
        <p14:creationId xmlns:p14="http://schemas.microsoft.com/office/powerpoint/2010/main" val="23732937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tfpLayoutConfig" hidden="1"/>
          <p:cNvSpPr txBox="1"/>
          <p:nvPr>
            <p:custDataLst>
              <p:tags r:id="rId1"/>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overall_0_132330977566333268 columns_1_132330977566333268 </a:t>
            </a:r>
          </a:p>
        </p:txBody>
      </p:sp>
      <p:pic>
        <p:nvPicPr>
          <p:cNvPr id="6" name="Picture 2" descr="Image result for mindset scholars network logo"/>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auto">
          <a:xfrm>
            <a:off x="8259097" y="6437028"/>
            <a:ext cx="1090463" cy="55592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7;p27">
            <a:extLst>
              <a:ext uri="{FF2B5EF4-FFF2-40B4-BE49-F238E27FC236}">
                <a16:creationId xmlns:a16="http://schemas.microsoft.com/office/drawing/2014/main" id="{28CA2882-BFE9-1E46-A675-5C6750645734}"/>
              </a:ext>
            </a:extLst>
          </p:cNvPr>
          <p:cNvSpPr txBox="1"/>
          <p:nvPr/>
        </p:nvSpPr>
        <p:spPr>
          <a:xfrm>
            <a:off x="425997" y="3175819"/>
            <a:ext cx="8923563" cy="1219200"/>
          </a:xfrm>
          <a:prstGeom prst="rect">
            <a:avLst/>
          </a:prstGeom>
          <a:solidFill>
            <a:schemeClr val="tx2"/>
          </a:solidFill>
          <a:ln>
            <a:noFill/>
          </a:ln>
        </p:spPr>
        <p:txBody>
          <a:bodyPr spcFirstLastPara="1" wrap="square" lIns="91425" tIns="45700" rIns="91425" bIns="45700" anchor="t" anchorCtr="0">
            <a:noAutofit/>
          </a:bodyPr>
          <a:lstStyle/>
          <a:p>
            <a:pPr mar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Guiding principles for creating more </a:t>
            </a:r>
          </a:p>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inclusive mathematics environments </a:t>
            </a:r>
          </a:p>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arising from the IME ECF </a:t>
            </a:r>
          </a:p>
          <a:p>
            <a:pPr marL="0" lvl="0" indent="0" algn="ctr">
              <a:spcBef>
                <a:spcPts val="0"/>
              </a:spcBef>
              <a:buClr>
                <a:srgbClr val="000000"/>
              </a:buClr>
              <a:buNone/>
              <a:defRPr/>
            </a:pPr>
            <a:endParaRPr lang="en-US" sz="3200" b="1" kern="0" dirty="0">
              <a:solidFill>
                <a:srgbClr val="000000"/>
              </a:solidFill>
              <a:latin typeface="Calibri" panose="020F0502020204030204" pitchFamily="34" charset="0"/>
              <a:ea typeface="Verdana"/>
              <a:cs typeface="Calibri" panose="020F0502020204030204" pitchFamily="34" charset="0"/>
              <a:sym typeface="Verdana"/>
            </a:endParaRPr>
          </a:p>
          <a:p>
            <a:pPr marL="0" lvl="0" indent="0" algn="ctr">
              <a:spcBef>
                <a:spcPts val="0"/>
              </a:spcBef>
              <a:buClr>
                <a:srgbClr val="000000"/>
              </a:buClr>
              <a:buNone/>
              <a:defRPr/>
            </a:pPr>
            <a:endParaRPr lang="en-US" sz="3200" b="1" kern="0" dirty="0">
              <a:solidFill>
                <a:srgbClr val="000000"/>
              </a:solidFill>
              <a:latin typeface="Calibri" panose="020F0502020204030204" pitchFamily="34" charset="0"/>
              <a:ea typeface="Verdana"/>
              <a:cs typeface="Calibri" panose="020F0502020204030204" pitchFamily="34" charset="0"/>
              <a:sym typeface="Verdana"/>
            </a:endParaRPr>
          </a:p>
        </p:txBody>
      </p:sp>
    </p:spTree>
    <p:extLst>
      <p:ext uri="{BB962C8B-B14F-4D97-AF65-F5344CB8AC3E}">
        <p14:creationId xmlns:p14="http://schemas.microsoft.com/office/powerpoint/2010/main" val="32963613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Guiding principles for creating more inclusive mathematics environments</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Rectangle 3">
            <a:extLst>
              <a:ext uri="{FF2B5EF4-FFF2-40B4-BE49-F238E27FC236}">
                <a16:creationId xmlns:a16="http://schemas.microsoft.com/office/drawing/2014/main" id="{087DE1C8-219A-E44C-A33A-17C42D502AF7}"/>
              </a:ext>
            </a:extLst>
          </p:cNvPr>
          <p:cNvSpPr/>
          <p:nvPr/>
        </p:nvSpPr>
        <p:spPr>
          <a:xfrm>
            <a:off x="367506" y="1164026"/>
            <a:ext cx="9091126" cy="5740033"/>
          </a:xfrm>
          <a:prstGeom prst="rect">
            <a:avLst/>
          </a:prstGeom>
        </p:spPr>
        <p:txBody>
          <a:bodyPr wrap="square">
            <a:spAutoFit/>
          </a:bodyPr>
          <a:lstStyle/>
          <a:p>
            <a:pPr marL="0" indent="0">
              <a:spcBef>
                <a:spcPts val="600"/>
              </a:spcBef>
              <a:buNone/>
            </a:pPr>
            <a:r>
              <a:rPr lang="en-US" sz="1400" dirty="0"/>
              <a:t>The IME ECF papers offer insights into the messages students receive in mathematics, where these messages emanate from or are reinforced, and how we might alter the messages to be more inclusive. To make the experience of mathematics inclusive for students from groups that have been marginalized in mathematics for generations, </a:t>
            </a:r>
            <a:r>
              <a:rPr lang="en-US" sz="1400" b="1" dirty="0"/>
              <a:t>we must attend to the practices, structures, and policies that shape students’ experiences in mathematics on a daily basis and send consistent, repeated signals to students and teachers about who belongs in mathematics, whose knowledge is relevant, and who is expected to succeed.</a:t>
            </a:r>
            <a:r>
              <a:rPr lang="en-US" sz="1400" dirty="0"/>
              <a:t> The fellowship papers suggest five interrelated guiding principles for creating more inclusive mathematics environments:</a:t>
            </a:r>
          </a:p>
          <a:p>
            <a:pPr marL="182563" indent="-182563">
              <a:spcBef>
                <a:spcPts val="600"/>
              </a:spcBef>
              <a:buFont typeface="+mj-lt"/>
              <a:buAutoNum type="arabicPeriod"/>
            </a:pPr>
            <a:r>
              <a:rPr lang="en-US" sz="1400" dirty="0"/>
              <a:t>Mathematics educators need </a:t>
            </a:r>
            <a:r>
              <a:rPr lang="en-US" sz="1400" b="1" dirty="0"/>
              <a:t>critical consciousness </a:t>
            </a:r>
          </a:p>
          <a:p>
            <a:pPr marL="182563" indent="-182563">
              <a:spcBef>
                <a:spcPts val="600"/>
              </a:spcBef>
              <a:buFont typeface="+mj-lt"/>
              <a:buAutoNum type="arabicPeriod"/>
            </a:pPr>
            <a:r>
              <a:rPr lang="en-US" sz="1400" dirty="0"/>
              <a:t>Mathematics curriculum should </a:t>
            </a:r>
            <a:r>
              <a:rPr lang="en-US" sz="1400" b="1" dirty="0"/>
              <a:t>reflect a more expansive view of mathematics</a:t>
            </a:r>
            <a:r>
              <a:rPr lang="en-US" sz="1400" dirty="0"/>
              <a:t>: its history, participants, and applications</a:t>
            </a:r>
          </a:p>
          <a:p>
            <a:pPr marL="182563" indent="-182563">
              <a:spcBef>
                <a:spcPts val="600"/>
              </a:spcBef>
              <a:buFont typeface="+mj-lt"/>
              <a:buAutoNum type="arabicPeriod"/>
            </a:pPr>
            <a:r>
              <a:rPr lang="en-US" sz="1400" dirty="0"/>
              <a:t>Mathematics curriculum and instruction should be</a:t>
            </a:r>
            <a:r>
              <a:rPr lang="en-US" sz="1400" b="1" dirty="0"/>
              <a:t> adaptable so that it is relevant to the specific students in the class</a:t>
            </a:r>
          </a:p>
          <a:p>
            <a:pPr marL="182563" indent="-182563">
              <a:spcBef>
                <a:spcPts val="600"/>
              </a:spcBef>
              <a:buFont typeface="+mj-lt"/>
              <a:buAutoNum type="arabicPeriod"/>
            </a:pPr>
            <a:r>
              <a:rPr lang="en-US" sz="1400" dirty="0"/>
              <a:t>Mathematics curriculum and instruction should feature </a:t>
            </a:r>
            <a:r>
              <a:rPr lang="en-US" sz="1400" b="1" dirty="0"/>
              <a:t>meaningful opportunities to engage in collaborative work</a:t>
            </a:r>
          </a:p>
          <a:p>
            <a:pPr marL="182563" indent="-182563">
              <a:spcBef>
                <a:spcPts val="600"/>
              </a:spcBef>
              <a:buFont typeface="+mj-lt"/>
              <a:buAutoNum type="arabicPeriod"/>
            </a:pPr>
            <a:r>
              <a:rPr lang="en-US" sz="1400" dirty="0"/>
              <a:t>Assessment practices and policies should </a:t>
            </a:r>
            <a:r>
              <a:rPr lang="en-US" sz="1400" b="1" dirty="0"/>
              <a:t>prioritize deep mathematical thinking, exploration, and collaboration</a:t>
            </a:r>
          </a:p>
          <a:p>
            <a:pPr marL="0" indent="0">
              <a:buNone/>
            </a:pPr>
            <a:r>
              <a:rPr lang="en-US" sz="1400" dirty="0"/>
              <a:t>The following slides take up each of these principles in course. Underlying the principles are two common themes:</a:t>
            </a:r>
          </a:p>
          <a:p>
            <a:pPr>
              <a:spcBef>
                <a:spcPts val="600"/>
              </a:spcBef>
            </a:pPr>
            <a:r>
              <a:rPr lang="en-US" sz="1400" b="1" dirty="0"/>
              <a:t>All students have mathematical knowledge and skills </a:t>
            </a:r>
            <a:r>
              <a:rPr lang="en-US" sz="1400" dirty="0"/>
              <a:t>that educators can leverage. Educators who recognize that students are experts on their own uses of mathematics, including how they use mathematics outside of school, can engage students as key contributors to their own learning, rather than as empty vessels to be filled (Ortiz, 2020; </a:t>
            </a:r>
            <a:r>
              <a:rPr lang="en-US" sz="1400" dirty="0" err="1"/>
              <a:t>Priniski</a:t>
            </a:r>
            <a:r>
              <a:rPr lang="en-US" sz="1400" dirty="0"/>
              <a:t> &amp; </a:t>
            </a:r>
            <a:r>
              <a:rPr lang="en-US" sz="1400" dirty="0" err="1"/>
              <a:t>Thoman</a:t>
            </a:r>
            <a:r>
              <a:rPr lang="en-US" sz="1400" dirty="0"/>
              <a:t>, 2020).</a:t>
            </a:r>
          </a:p>
          <a:p>
            <a:pPr>
              <a:spcBef>
                <a:spcPts val="600"/>
              </a:spcBef>
            </a:pPr>
            <a:r>
              <a:rPr lang="en-US" sz="1400" dirty="0"/>
              <a:t>Students are individuals and </a:t>
            </a:r>
            <a:r>
              <a:rPr lang="en-US" sz="1400" b="1" dirty="0"/>
              <a:t>the experience of being marginalized is not the same for all students, even those from the same demographic group.</a:t>
            </a:r>
            <a:r>
              <a:rPr lang="en-US" sz="1400" dirty="0"/>
              <a:t> This is in part due to intersectional identities encompassing everything from their race, gender, and socioeconomic class to their sexuality, religion, and age and further individualized by students’ geographic region, home language, immigration experiences, and family influences (Wilkes &amp; Ball, 2020; Chen &amp; Horn, 2020; Collins &amp; Bilge, 2010; Voigt &amp; </a:t>
            </a:r>
            <a:r>
              <a:rPr lang="en-US" sz="1400" dirty="0" err="1"/>
              <a:t>Reinholz</a:t>
            </a:r>
            <a:r>
              <a:rPr lang="en-US" sz="1400" dirty="0"/>
              <a:t>, 2020; Ortiz, 2020). This interaction between individual and context means that </a:t>
            </a:r>
            <a:r>
              <a:rPr lang="en-US" sz="1400" b="1" dirty="0"/>
              <a:t>an educator's approach needs to be attuned to the experiences and perspectives of the students in their class.</a:t>
            </a:r>
          </a:p>
        </p:txBody>
      </p:sp>
    </p:spTree>
    <p:extLst>
      <p:ext uri="{BB962C8B-B14F-4D97-AF65-F5344CB8AC3E}">
        <p14:creationId xmlns:p14="http://schemas.microsoft.com/office/powerpoint/2010/main" val="32325927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Executive summary</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TextBox 3">
            <a:extLst>
              <a:ext uri="{FF2B5EF4-FFF2-40B4-BE49-F238E27FC236}">
                <a16:creationId xmlns:a16="http://schemas.microsoft.com/office/drawing/2014/main" id="{7E74B6E8-DE1C-EC4F-9D29-1C4D71C06FAD}"/>
              </a:ext>
            </a:extLst>
          </p:cNvPr>
          <p:cNvSpPr txBox="1"/>
          <p:nvPr/>
        </p:nvSpPr>
        <p:spPr bwMode="gray">
          <a:xfrm>
            <a:off x="385200" y="1054686"/>
            <a:ext cx="9195155" cy="5643459"/>
          </a:xfrm>
          <a:prstGeom prst="rect">
            <a:avLst/>
          </a:prstGeom>
          <a:noFill/>
        </p:spPr>
        <p:txBody>
          <a:bodyPr wrap="square" lIns="36000" tIns="36000" rIns="36000" bIns="36000" rtlCol="0">
            <a:spAutoFit/>
          </a:bodyPr>
          <a:lstStyle/>
          <a:p>
            <a:pPr marL="0" indent="0">
              <a:buNone/>
            </a:pPr>
            <a:r>
              <a:rPr lang="en-US" sz="1200" dirty="0">
                <a:latin typeface="+mj-lt"/>
              </a:rPr>
              <a:t>The Mindset Scholars Network, with the support of the Bill &amp; Melinda Gates Foundation (BMGF), designed the Inclusive Mathematics Environments Early Career Fellowship to </a:t>
            </a:r>
            <a:r>
              <a:rPr lang="en-US" sz="1200" b="1" dirty="0">
                <a:latin typeface="+mj-lt"/>
              </a:rPr>
              <a:t>synthesize what decades of research reveals about creating inclusive environments for students from minoritized and marginalized groups in mathematics, with a focus on the middle childhood through mid-adolescence developmental stage</a:t>
            </a:r>
            <a:r>
              <a:rPr lang="en-US" sz="1200" dirty="0">
                <a:latin typeface="+mj-lt"/>
              </a:rPr>
              <a:t>. </a:t>
            </a:r>
          </a:p>
          <a:p>
            <a:pPr marL="0" indent="0">
              <a:buNone/>
            </a:pPr>
            <a:r>
              <a:rPr lang="en-US" sz="1200" dirty="0">
                <a:latin typeface="+mj-lt"/>
              </a:rPr>
              <a:t>Between June 2019 and February 2020, </a:t>
            </a:r>
            <a:r>
              <a:rPr lang="en-US" sz="1200" u="sng" dirty="0">
                <a:latin typeface="+mj-lt"/>
                <a:hlinkClick r:id="rId4"/>
              </a:rPr>
              <a:t>11 exceptional early career scholars</a:t>
            </a:r>
            <a:r>
              <a:rPr lang="en-US" sz="1200" dirty="0">
                <a:latin typeface="+mj-lt"/>
              </a:rPr>
              <a:t>, two faculty contributors, and a network of senior scholars who served as mentors / co-authors selected topics that were of interest to them and their ongoing academic scholarship. One fellow was selected to create an interpretive summary for practice and policy audiences based on the other fellows’ academic syntheses. </a:t>
            </a:r>
          </a:p>
          <a:p>
            <a:pPr marL="0" indent="0">
              <a:buNone/>
            </a:pPr>
            <a:r>
              <a:rPr lang="en-US" sz="1200" dirty="0">
                <a:latin typeface="+mj-lt"/>
              </a:rPr>
              <a:t>Mathematics as it is taught in K-12 education reflects widely-held but mistaken beliefs about the nature of mathematics and what it means to be good at mathematics. </a:t>
            </a:r>
            <a:r>
              <a:rPr lang="en-US" sz="1200" b="1" dirty="0">
                <a:latin typeface="+mj-lt"/>
              </a:rPr>
              <a:t>These beliefs manifest in curricular materials, assessment practices, and classroom interactions that privilege competition, speed, and accuracy over collaboration, critical thinking, and exploration.</a:t>
            </a:r>
            <a:r>
              <a:rPr lang="en-US" sz="1200" dirty="0">
                <a:latin typeface="+mj-lt"/>
              </a:rPr>
              <a:t> Disruptions due to COVID-19 provide an opportunity to remove exclusionary barriers to learning and create more inclusive mathematics environments.</a:t>
            </a:r>
          </a:p>
          <a:p>
            <a:pPr marL="0" indent="0">
              <a:buNone/>
            </a:pPr>
            <a:r>
              <a:rPr lang="en-US" sz="1200" dirty="0">
                <a:latin typeface="+mj-lt"/>
              </a:rPr>
              <a:t>The fellowship is grounded in an understanding that </a:t>
            </a:r>
            <a:r>
              <a:rPr lang="en-US" sz="1200" b="1" dirty="0">
                <a:latin typeface="+mj-lt"/>
              </a:rPr>
              <a:t>learning environments shape students’ opportunities to learn; directly, by affording or constraining access to instructional resources, and indirectly, by sending messages to students that shape the beliefs they develop about learning and school. </a:t>
            </a:r>
            <a:r>
              <a:rPr lang="en-US" sz="1200" dirty="0">
                <a:latin typeface="+mj-lt"/>
              </a:rPr>
              <a:t>These messages lead students to develop certain beliefs or mindsets about themselves and school, which influence the lenses through which students interpret experiences and shape their behaviors as a result.</a:t>
            </a:r>
          </a:p>
          <a:p>
            <a:pPr marL="0" indent="0">
              <a:buNone/>
            </a:pPr>
            <a:r>
              <a:rPr lang="en-US" sz="1200" b="1" dirty="0">
                <a:latin typeface="+mj-lt"/>
              </a:rPr>
              <a:t>Inclusive learning environments foster a sense of belonging and help all students to develop their identity as competent and capable learners and to feel a sense of cultural continuity in that context. </a:t>
            </a:r>
            <a:r>
              <a:rPr lang="en-US" sz="1200" dirty="0">
                <a:latin typeface="+mj-lt"/>
              </a:rPr>
              <a:t>Advances in cognitive science and neuroscience demonstrate that inclusive environments create the conditions for brain activity that is necessary for learning, and multiple studies in diverse K-16 contexts have shown that students’ concerns about belonging and ability can have a direct, causal effect on their educational outcomes including motivation, persistence on challenging tasks, course grades, test scores, and progression to graduation.</a:t>
            </a:r>
          </a:p>
          <a:p>
            <a:pPr marL="0" indent="0">
              <a:buNone/>
            </a:pPr>
            <a:r>
              <a:rPr lang="en-US" sz="1200" dirty="0">
                <a:latin typeface="+mj-lt"/>
              </a:rPr>
              <a:t>To assess whether we belong in an environment, we draw on cues from both the proximal circumstances (e.g., resources, practices, and relationships in that environment) and the broader context (e.g., widely held beliefs and social norms). </a:t>
            </a:r>
            <a:r>
              <a:rPr lang="en-US" sz="1200" b="1" dirty="0">
                <a:latin typeface="+mj-lt"/>
              </a:rPr>
              <a:t>Broader racist and sexist beliefs about intelligence permeate schools and classrooms, and students from minoritized groups are more likely to bear the extra psychological weight of belonging concerns in those environments </a:t>
            </a:r>
            <a:r>
              <a:rPr lang="en-US" sz="1200" dirty="0">
                <a:latin typeface="+mj-lt"/>
              </a:rPr>
              <a:t>because they are aware how their group may be perceived and treated.</a:t>
            </a:r>
            <a:r>
              <a:rPr lang="en-US" sz="1200" b="1" dirty="0">
                <a:latin typeface="+mj-lt"/>
              </a:rPr>
              <a:t> </a:t>
            </a:r>
            <a:r>
              <a:rPr lang="en-US" sz="1200" dirty="0">
                <a:latin typeface="+mj-lt"/>
              </a:rPr>
              <a:t>Students and families who are subject to marginalizing and minoritizing forces can be keenly attuned to it and act in response. Such coping strategies mean </a:t>
            </a:r>
            <a:r>
              <a:rPr lang="en-US" sz="1200" b="1" dirty="0">
                <a:latin typeface="+mj-lt"/>
              </a:rPr>
              <a:t>students must conceal or alter aspects of themselves in order to be perceived as “fitting in” in mathematics environments, which may affect their mathematics identity development over time.</a:t>
            </a:r>
          </a:p>
        </p:txBody>
      </p:sp>
    </p:spTree>
    <p:extLst>
      <p:ext uri="{BB962C8B-B14F-4D97-AF65-F5344CB8AC3E}">
        <p14:creationId xmlns:p14="http://schemas.microsoft.com/office/powerpoint/2010/main" val="37107241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1. Mathematics educators need critical consciousness </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6" name="TextBox 5">
            <a:extLst>
              <a:ext uri="{FF2B5EF4-FFF2-40B4-BE49-F238E27FC236}">
                <a16:creationId xmlns:a16="http://schemas.microsoft.com/office/drawing/2014/main" id="{AE4C1A19-220F-8147-B94C-01CC21C19A31}"/>
              </a:ext>
            </a:extLst>
          </p:cNvPr>
          <p:cNvSpPr txBox="1"/>
          <p:nvPr/>
        </p:nvSpPr>
        <p:spPr bwMode="gray">
          <a:xfrm>
            <a:off x="415678" y="1050075"/>
            <a:ext cx="9092115" cy="6489844"/>
          </a:xfrm>
          <a:prstGeom prst="rect">
            <a:avLst/>
          </a:prstGeom>
          <a:noFill/>
        </p:spPr>
        <p:txBody>
          <a:bodyPr wrap="square" lIns="36000" tIns="36000" rIns="36000" bIns="36000" rtlCol="0">
            <a:spAutoFit/>
          </a:bodyPr>
          <a:lstStyle/>
          <a:p>
            <a:pPr marL="0" indent="0">
              <a:spcBef>
                <a:spcPts val="600"/>
              </a:spcBef>
              <a:buNone/>
            </a:pPr>
            <a:r>
              <a:rPr lang="en-US" sz="1200" b="1" dirty="0"/>
              <a:t>Educators who are critically conscious take a historical perspective on how capitalism, racism, poverty, and gentrification shaped the communities their students now live in </a:t>
            </a:r>
            <a:r>
              <a:rPr lang="en-US" sz="1200" dirty="0"/>
              <a:t>(Love, 2020). Critically conscious educators use this knowledge to more carefully attend to the explicit and implicit messages they convey to students about their mathematics identity and capabilities as mathematics learners (Agarwal, 2020; Miller-</a:t>
            </a:r>
            <a:r>
              <a:rPr lang="en-US" sz="1200" dirty="0" err="1"/>
              <a:t>Cotto</a:t>
            </a:r>
            <a:r>
              <a:rPr lang="en-US" sz="1200" dirty="0"/>
              <a:t> &amp; Lewis, 2020; Ortiz, 2020; Voigt &amp; </a:t>
            </a:r>
            <a:r>
              <a:rPr lang="en-US" sz="1200" dirty="0" err="1"/>
              <a:t>Reinholz</a:t>
            </a:r>
            <a:r>
              <a:rPr lang="en-US" sz="1200" dirty="0"/>
              <a:t>, 2020). They apply this perspective to build relationships with their specific group of students and respond to interactions between students (Agarwal, 2020; Ortiz, 2020; </a:t>
            </a:r>
            <a:r>
              <a:rPr lang="en-US" sz="1200" dirty="0" err="1"/>
              <a:t>Priniski</a:t>
            </a:r>
            <a:r>
              <a:rPr lang="en-US" sz="1200" dirty="0"/>
              <a:t> &amp; </a:t>
            </a:r>
            <a:r>
              <a:rPr lang="en-US" sz="1200" dirty="0" err="1"/>
              <a:t>Thoman</a:t>
            </a:r>
            <a:r>
              <a:rPr lang="en-US" sz="1200" dirty="0"/>
              <a:t>, 2020; Voigt &amp; </a:t>
            </a:r>
            <a:r>
              <a:rPr lang="en-US" sz="1200" dirty="0" err="1"/>
              <a:t>Reinholz</a:t>
            </a:r>
            <a:r>
              <a:rPr lang="en-US" sz="1200" dirty="0"/>
              <a:t>, 2020). </a:t>
            </a:r>
          </a:p>
          <a:p>
            <a:pPr marL="0" indent="0">
              <a:spcBef>
                <a:spcPts val="600"/>
              </a:spcBef>
              <a:buNone/>
            </a:pPr>
            <a:r>
              <a:rPr lang="en-US" sz="1200" dirty="0"/>
              <a:t>Critically conscious mathematics educators </a:t>
            </a:r>
            <a:r>
              <a:rPr lang="en-US" sz="1200" b="1" dirty="0"/>
              <a:t>understand how marginalization and bias are expressed in mathematics environments </a:t>
            </a:r>
            <a:r>
              <a:rPr lang="en-US" sz="1200" dirty="0"/>
              <a:t>(Chen &amp; Horn, 2020; </a:t>
            </a:r>
            <a:r>
              <a:rPr lang="en-US" sz="1200" dirty="0" err="1"/>
              <a:t>Kroeper</a:t>
            </a:r>
            <a:r>
              <a:rPr lang="en-US" sz="1200" dirty="0"/>
              <a:t> &amp; Murphy, 2020; Leyva, Balmer &amp; McNeill, 2020) and </a:t>
            </a:r>
            <a:r>
              <a:rPr lang="en-US" sz="1200" b="1" dirty="0"/>
              <a:t>work to actively counter it via their instructional choices and interactions with students</a:t>
            </a:r>
            <a:r>
              <a:rPr lang="en-US" sz="1200" dirty="0"/>
              <a:t>. The fellowship papers offer examples of what critical consciousness can look like in practice:</a:t>
            </a:r>
          </a:p>
          <a:p>
            <a:pPr>
              <a:spcBef>
                <a:spcPts val="600"/>
              </a:spcBef>
            </a:pPr>
            <a:r>
              <a:rPr lang="en-US" sz="1200" dirty="0"/>
              <a:t>Explicitly conveying high expectations for students (</a:t>
            </a:r>
            <a:r>
              <a:rPr lang="en-US" sz="1200" dirty="0" err="1"/>
              <a:t>Kroeper</a:t>
            </a:r>
            <a:r>
              <a:rPr lang="en-US" sz="1200" dirty="0"/>
              <a:t> &amp; Murphy, 2020; Ortiz, 2020). It is important to note that research suggests that </a:t>
            </a:r>
            <a:r>
              <a:rPr lang="en-US" sz="1200" b="1" dirty="0"/>
              <a:t>holding high expectations for all students may not be sufficient </a:t>
            </a:r>
            <a:r>
              <a:rPr lang="en-US" sz="1200" dirty="0"/>
              <a:t>to impact students: </a:t>
            </a:r>
            <a:r>
              <a:rPr lang="en-US" sz="1200" b="1" dirty="0"/>
              <a:t>students whose teachers held high expectations and an asset-based, critical consciousness scored higher on mathematics standardized tests than students of teachers who held high expectations alone </a:t>
            </a:r>
            <a:r>
              <a:rPr lang="en-US" sz="1200" dirty="0"/>
              <a:t>(Matthews &amp; López, 2019)</a:t>
            </a:r>
          </a:p>
          <a:p>
            <a:pPr>
              <a:spcBef>
                <a:spcPts val="600"/>
              </a:spcBef>
            </a:pPr>
            <a:r>
              <a:rPr lang="en-US" sz="1200" dirty="0"/>
              <a:t>Creating space for students with marginalized sexual identities by </a:t>
            </a:r>
            <a:r>
              <a:rPr lang="en-US" sz="1200" b="1" dirty="0"/>
              <a:t>confronting homophobic language and using inclusive language </a:t>
            </a:r>
            <a:r>
              <a:rPr lang="en-US" sz="1200" dirty="0"/>
              <a:t>within the classroom (Voigt &amp; </a:t>
            </a:r>
            <a:r>
              <a:rPr lang="en-US" sz="1200" dirty="0" err="1"/>
              <a:t>Reinholz</a:t>
            </a:r>
            <a:r>
              <a:rPr lang="en-US" sz="1200" dirty="0"/>
              <a:t>, 2020)</a:t>
            </a:r>
          </a:p>
          <a:p>
            <a:pPr>
              <a:spcBef>
                <a:spcPts val="600"/>
              </a:spcBef>
            </a:pPr>
            <a:r>
              <a:rPr lang="en-US" sz="1200" dirty="0"/>
              <a:t>Employing </a:t>
            </a:r>
            <a:r>
              <a:rPr lang="en-US" sz="1200" b="1" dirty="0"/>
              <a:t>complex instruction</a:t>
            </a:r>
            <a:r>
              <a:rPr lang="en-US" sz="1200" dirty="0"/>
              <a:t> (Cohen et al., 1999), which uses </a:t>
            </a:r>
            <a:r>
              <a:rPr lang="en-US" sz="1200" b="1" dirty="0"/>
              <a:t>structured small group collaborations to disrupt status hierarchies</a:t>
            </a:r>
            <a:r>
              <a:rPr lang="en-US" sz="1200" dirty="0"/>
              <a:t> and can, for example, engage students in identifying how gender or other social identities play out in the classroom (Agarwal, 2020)</a:t>
            </a:r>
          </a:p>
          <a:p>
            <a:pPr>
              <a:spcBef>
                <a:spcPts val="600"/>
              </a:spcBef>
            </a:pPr>
            <a:r>
              <a:rPr lang="en-US" sz="1200" b="1" dirty="0"/>
              <a:t>Publicly and authentically recognizing and praising the contributions of students </a:t>
            </a:r>
            <a:r>
              <a:rPr lang="en-US" sz="1200" dirty="0"/>
              <a:t>who have a stigmatized identity in mathematics or whose mathematical contributions have been belittled by their peers</a:t>
            </a:r>
            <a:r>
              <a:rPr lang="en-US" sz="1200" b="1" dirty="0"/>
              <a:t> </a:t>
            </a:r>
            <a:r>
              <a:rPr lang="en-US" sz="1200" dirty="0"/>
              <a:t>(Agarwal, 2020; Chen &amp; Horn, 2020; </a:t>
            </a:r>
            <a:r>
              <a:rPr lang="en-US" sz="1200" dirty="0" err="1"/>
              <a:t>Kroeper</a:t>
            </a:r>
            <a:r>
              <a:rPr lang="en-US" sz="1200" dirty="0"/>
              <a:t> &amp; Murphy, 2020; Ortiz, 2020; Voigt &amp; </a:t>
            </a:r>
            <a:r>
              <a:rPr lang="en-US" sz="1200" dirty="0" err="1"/>
              <a:t>Reinholz</a:t>
            </a:r>
            <a:r>
              <a:rPr lang="en-US" sz="1200" dirty="0"/>
              <a:t>, 2020; Wilkes &amp; Ball, 2020) </a:t>
            </a:r>
          </a:p>
          <a:p>
            <a:pPr>
              <a:spcBef>
                <a:spcPts val="600"/>
              </a:spcBef>
            </a:pPr>
            <a:r>
              <a:rPr lang="en-US" sz="1200" dirty="0"/>
              <a:t>Positioning students as mathematicians by providing </a:t>
            </a:r>
            <a:r>
              <a:rPr lang="en-US" sz="1200" b="1" dirty="0"/>
              <a:t>opportunities to experience meaningful mathematical success and incorporating students’ uses of mathematics outside of school into their classwork</a:t>
            </a:r>
            <a:r>
              <a:rPr lang="en-US" sz="1200" dirty="0"/>
              <a:t>, so that students see their own behavior as “what mathematicians do” (Miller-</a:t>
            </a:r>
            <a:r>
              <a:rPr lang="en-US" sz="1200" dirty="0" err="1"/>
              <a:t>Cotto</a:t>
            </a:r>
            <a:r>
              <a:rPr lang="en-US" sz="1200" dirty="0"/>
              <a:t> &amp; Lewis, 2020; Ortiz, 2020; Voigt &amp; </a:t>
            </a:r>
            <a:r>
              <a:rPr lang="en-US" sz="1200" dirty="0" err="1"/>
              <a:t>Reinholz</a:t>
            </a:r>
            <a:r>
              <a:rPr lang="en-US" sz="1200" dirty="0"/>
              <a:t>, 2020)</a:t>
            </a:r>
          </a:p>
          <a:p>
            <a:pPr marL="0" indent="0">
              <a:spcBef>
                <a:spcPts val="600"/>
              </a:spcBef>
              <a:buNone/>
            </a:pPr>
            <a:r>
              <a:rPr lang="en-US" sz="1200" dirty="0"/>
              <a:t>The fellowship papers also offer ideas on how teacher preparation programs and professional learning providers can support pre-service and in-service teachers in developing and sustaining a critical consciousness, such as:</a:t>
            </a:r>
          </a:p>
          <a:p>
            <a:pPr>
              <a:spcBef>
                <a:spcPts val="600"/>
              </a:spcBef>
            </a:pPr>
            <a:r>
              <a:rPr lang="en-US" sz="1200" b="1" dirty="0"/>
              <a:t>Proactive confrontation, </a:t>
            </a:r>
            <a:r>
              <a:rPr lang="en-US" sz="1200" dirty="0"/>
              <a:t>in which teachers or teacher candidates are </a:t>
            </a:r>
            <a:r>
              <a:rPr lang="en-US" sz="1200" b="1" dirty="0"/>
              <a:t>made aware of how bias can manifest in mathematics environments and how it can affect students </a:t>
            </a:r>
            <a:r>
              <a:rPr lang="en-US" sz="1200" dirty="0"/>
              <a:t>(</a:t>
            </a:r>
            <a:r>
              <a:rPr lang="en-US" sz="1200" dirty="0" err="1"/>
              <a:t>Kroeper</a:t>
            </a:r>
            <a:r>
              <a:rPr lang="en-US" sz="1200" dirty="0"/>
              <a:t> &amp; Murphy, 2020). This can have the dual effects of reducing expressions of bias and shifting attitudes and beliefs to be less biased (Carnes et al., 2015; Chaney &amp; Sanchez, 2018; </a:t>
            </a:r>
            <a:r>
              <a:rPr lang="en-US" sz="1200" dirty="0" err="1"/>
              <a:t>Czopp</a:t>
            </a:r>
            <a:r>
              <a:rPr lang="en-US" sz="1200" dirty="0"/>
              <a:t> et al., 2006; Devine et al., 2012, 2017; </a:t>
            </a:r>
            <a:r>
              <a:rPr lang="en-US" sz="1200" dirty="0" err="1"/>
              <a:t>Forscher</a:t>
            </a:r>
            <a:r>
              <a:rPr lang="en-US" sz="1200" dirty="0"/>
              <a:t> et al., 2017)</a:t>
            </a:r>
          </a:p>
          <a:p>
            <a:pPr>
              <a:spcBef>
                <a:spcPts val="600"/>
              </a:spcBef>
            </a:pPr>
            <a:r>
              <a:rPr lang="en-US" sz="1200" b="1" dirty="0"/>
              <a:t>Video Interventions for Diversity in STEM</a:t>
            </a:r>
            <a:r>
              <a:rPr lang="en-US" sz="1200" dirty="0"/>
              <a:t> (VIDS) are short videos </a:t>
            </a:r>
            <a:r>
              <a:rPr lang="en-US" sz="1200" b="1" dirty="0"/>
              <a:t>summarizing published research on gender bias </a:t>
            </a:r>
            <a:r>
              <a:rPr lang="en-US" sz="1200" dirty="0"/>
              <a:t>that have been shown to increase positive attitudes toward women in STEM and increase intentions to promote gender parity (Moss-</a:t>
            </a:r>
            <a:r>
              <a:rPr lang="en-US" sz="1200" dirty="0" err="1"/>
              <a:t>Racusin</a:t>
            </a:r>
            <a:r>
              <a:rPr lang="en-US" sz="1200" dirty="0"/>
              <a:t> et al., 2018 in Agarwal, 2020)</a:t>
            </a:r>
          </a:p>
        </p:txBody>
      </p:sp>
    </p:spTree>
    <p:extLst>
      <p:ext uri="{BB962C8B-B14F-4D97-AF65-F5344CB8AC3E}">
        <p14:creationId xmlns:p14="http://schemas.microsoft.com/office/powerpoint/2010/main" val="647874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2. Mathematics curriculum should reflect a more expansive view of mathematics: its history, participants, and applications</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6" name="TextBox 5">
            <a:extLst>
              <a:ext uri="{FF2B5EF4-FFF2-40B4-BE49-F238E27FC236}">
                <a16:creationId xmlns:a16="http://schemas.microsoft.com/office/drawing/2014/main" id="{AE4C1A19-220F-8147-B94C-01CC21C19A31}"/>
              </a:ext>
            </a:extLst>
          </p:cNvPr>
          <p:cNvSpPr txBox="1"/>
          <p:nvPr/>
        </p:nvSpPr>
        <p:spPr bwMode="gray">
          <a:xfrm>
            <a:off x="385200" y="1040422"/>
            <a:ext cx="6615368" cy="6443678"/>
          </a:xfrm>
          <a:prstGeom prst="rect">
            <a:avLst/>
          </a:prstGeom>
          <a:noFill/>
        </p:spPr>
        <p:txBody>
          <a:bodyPr wrap="square" lIns="36000" tIns="36000" rIns="36000" bIns="36000" rtlCol="0">
            <a:spAutoFit/>
          </a:bodyPr>
          <a:lstStyle/>
          <a:p>
            <a:pPr marL="0" lvl="0" indent="0">
              <a:buNone/>
            </a:pPr>
            <a:r>
              <a:rPr lang="en-US" sz="1300" b="1" dirty="0"/>
              <a:t>Like other domains, mathematics as a discipline is historical, political, and cultural</a:t>
            </a:r>
            <a:r>
              <a:rPr lang="en-US" sz="1300" dirty="0"/>
              <a:t> but, in contrast to disciplines like the humanities or social studies, school mathematics is treated as though it exists—and always has existed—outside of human experience and influence (Gholson, 2020; </a:t>
            </a:r>
            <a:r>
              <a:rPr lang="en-US" sz="1300" dirty="0" err="1"/>
              <a:t>Priniski</a:t>
            </a:r>
            <a:r>
              <a:rPr lang="en-US" sz="1300" dirty="0"/>
              <a:t> &amp; </a:t>
            </a:r>
            <a:r>
              <a:rPr lang="en-US" sz="1300" dirty="0" err="1"/>
              <a:t>Thoman</a:t>
            </a:r>
            <a:r>
              <a:rPr lang="en-US" sz="1300" dirty="0"/>
              <a:t>, 2020). </a:t>
            </a:r>
            <a:r>
              <a:rPr lang="en-US" sz="1300" b="1" dirty="0"/>
              <a:t>Humanizing mathematics would provide more</a:t>
            </a:r>
            <a:r>
              <a:rPr lang="en-US" sz="1300" dirty="0"/>
              <a:t> </a:t>
            </a:r>
            <a:r>
              <a:rPr lang="en-US" sz="1300" b="1" dirty="0"/>
              <a:t>holistic coverage of mathematics as a subject, including the history of mathematical concepts, the uses of mathematics in different cultures, and the application of mathematics for understanding current events. </a:t>
            </a:r>
            <a:r>
              <a:rPr lang="en-US" sz="1300" dirty="0"/>
              <a:t>This more complete scope would </a:t>
            </a:r>
            <a:r>
              <a:rPr lang="en-US" sz="1300" b="1" dirty="0"/>
              <a:t>create additional entry points for students to take an interest </a:t>
            </a:r>
            <a:r>
              <a:rPr lang="en-US" sz="1300" dirty="0"/>
              <a:t>in mathematics and increase the </a:t>
            </a:r>
            <a:r>
              <a:rPr lang="en-US" sz="1300" b="1" dirty="0"/>
              <a:t>opportunities for students to see the relevance of mathematics to their community, broader society, and their own lives.</a:t>
            </a:r>
          </a:p>
          <a:p>
            <a:pPr marL="0" lvl="0" indent="0">
              <a:buNone/>
            </a:pPr>
            <a:r>
              <a:rPr lang="en-US" sz="1300" dirty="0"/>
              <a:t>To create more inclusive mathematics environments, curriculum materials must extend beyond their current scope to:</a:t>
            </a:r>
          </a:p>
          <a:p>
            <a:pPr>
              <a:spcBef>
                <a:spcPts val="600"/>
              </a:spcBef>
            </a:pPr>
            <a:r>
              <a:rPr lang="en-US" sz="1300" b="1" dirty="0"/>
              <a:t>Provide students with the historical, political, and cultural background of mathematical concepts </a:t>
            </a:r>
            <a:r>
              <a:rPr lang="en-US" sz="1300" dirty="0"/>
              <a:t>(Gholson, 2020; Leyva, Balmer &amp; McNeill, 2020; Ortiz, 2020). For example, despite being documented in a 1</a:t>
            </a:r>
            <a:r>
              <a:rPr lang="en-US" sz="1300" baseline="30000" dirty="0"/>
              <a:t>st</a:t>
            </a:r>
            <a:r>
              <a:rPr lang="en-US" sz="1300" dirty="0"/>
              <a:t> century Chinese text, it wasn’t until the mid 19</a:t>
            </a:r>
            <a:r>
              <a:rPr lang="en-US" sz="1300" baseline="30000" dirty="0"/>
              <a:t>th</a:t>
            </a:r>
            <a:r>
              <a:rPr lang="en-US" sz="1300" dirty="0"/>
              <a:t> century that negative numbers were a formally accepted mathematical concept (</a:t>
            </a:r>
            <a:r>
              <a:rPr lang="en-US" sz="1300" dirty="0" err="1"/>
              <a:t>Berlinghoff</a:t>
            </a:r>
            <a:r>
              <a:rPr lang="en-US" sz="1300" dirty="0"/>
              <a:t> &amp; </a:t>
            </a:r>
            <a:r>
              <a:rPr lang="en-US" sz="1300" dirty="0" err="1"/>
              <a:t>Gouvea</a:t>
            </a:r>
            <a:r>
              <a:rPr lang="en-US" sz="1300" dirty="0"/>
              <a:t>, 2002 in Gholson, 2020). Exploring this cultural-historical background offers students a much broader set of footholds into mathematics than simply teaching the law of signs. </a:t>
            </a:r>
          </a:p>
          <a:p>
            <a:pPr>
              <a:spcBef>
                <a:spcPts val="600"/>
              </a:spcBef>
            </a:pPr>
            <a:r>
              <a:rPr lang="en-US" sz="1300" b="1" dirty="0"/>
              <a:t>Represent the wide range of identities and communities that use mathematics </a:t>
            </a:r>
            <a:r>
              <a:rPr lang="en-US" sz="1300" dirty="0"/>
              <a:t>(</a:t>
            </a:r>
            <a:r>
              <a:rPr lang="en-US" sz="1300" dirty="0" err="1"/>
              <a:t>Priniski</a:t>
            </a:r>
            <a:r>
              <a:rPr lang="en-US" sz="1300" dirty="0"/>
              <a:t> &amp; </a:t>
            </a:r>
            <a:r>
              <a:rPr lang="en-US" sz="1300" dirty="0" err="1"/>
              <a:t>Thoman</a:t>
            </a:r>
            <a:r>
              <a:rPr lang="en-US" sz="1300" dirty="0"/>
              <a:t>, 2020; Ortiz, 2020) as a means to counter stereotypes and offer a more expansive vision of who can be a mathematician (Gladstone &amp; </a:t>
            </a:r>
            <a:r>
              <a:rPr lang="en-US" sz="1300" dirty="0" err="1"/>
              <a:t>Cimpian</a:t>
            </a:r>
            <a:r>
              <a:rPr lang="en-US" sz="1300" dirty="0"/>
              <a:t>, 2020; Voigt &amp; </a:t>
            </a:r>
            <a:r>
              <a:rPr lang="en-US" sz="1300" dirty="0" err="1"/>
              <a:t>Reinholz</a:t>
            </a:r>
            <a:r>
              <a:rPr lang="en-US" sz="1300" dirty="0"/>
              <a:t>, 2020). This can include, for example, word problems that describe non-nuclear families (Voigt &amp; </a:t>
            </a:r>
            <a:r>
              <a:rPr lang="en-US" sz="1300" dirty="0" err="1"/>
              <a:t>Reinholz</a:t>
            </a:r>
            <a:r>
              <a:rPr lang="en-US" sz="1300" dirty="0"/>
              <a:t>, 2020) or involve students documenting their families’ uses of fractions and measurement when cooking or doing other activities outside of school.  </a:t>
            </a:r>
          </a:p>
          <a:p>
            <a:pPr>
              <a:spcBef>
                <a:spcPts val="600"/>
              </a:spcBef>
            </a:pPr>
            <a:r>
              <a:rPr lang="en-US" sz="1300" dirty="0"/>
              <a:t>Provide copious examples and </a:t>
            </a:r>
            <a:r>
              <a:rPr lang="en-US" sz="1300" b="1" dirty="0"/>
              <a:t>opportunities to see how mathematical concepts are applied in the real world.</a:t>
            </a:r>
            <a:r>
              <a:rPr lang="en-US" sz="1300" baseline="30000" dirty="0"/>
              <a:t>*</a:t>
            </a:r>
            <a:r>
              <a:rPr lang="en-US" sz="1300" dirty="0"/>
              <a:t> This can increase the value students see in learning and doing mathematics (Matthews, 2018). For example, a unit on linear equations can ask students to assess household expenses to construct an argument about what a local minimum wage should be (Dean, 2013 in </a:t>
            </a:r>
            <a:r>
              <a:rPr lang="en-US" sz="1300" dirty="0" err="1"/>
              <a:t>Priniski</a:t>
            </a:r>
            <a:r>
              <a:rPr lang="en-US" sz="1300" dirty="0"/>
              <a:t> &amp; </a:t>
            </a:r>
            <a:r>
              <a:rPr lang="en-US" sz="1300" dirty="0" err="1"/>
              <a:t>Thoman</a:t>
            </a:r>
            <a:r>
              <a:rPr lang="en-US" sz="1300" dirty="0"/>
              <a:t>, 2020).</a:t>
            </a:r>
          </a:p>
          <a:p>
            <a:pPr marL="0" indent="0">
              <a:spcBef>
                <a:spcPts val="600"/>
              </a:spcBef>
              <a:buNone/>
            </a:pPr>
            <a:r>
              <a:rPr lang="en-US" sz="1000" dirty="0"/>
              <a:t>*This is also supported by the Common Core State Standards, which state that students should be able to “apply the mathematics they know to solve problems arising in everyday life, society, and the workplace.”</a:t>
            </a:r>
          </a:p>
        </p:txBody>
      </p:sp>
      <p:sp>
        <p:nvSpPr>
          <p:cNvPr id="5" name="TextBox 4">
            <a:extLst>
              <a:ext uri="{FF2B5EF4-FFF2-40B4-BE49-F238E27FC236}">
                <a16:creationId xmlns:a16="http://schemas.microsoft.com/office/drawing/2014/main" id="{1238D670-39F7-4D49-BE3F-30800E0078E3}"/>
              </a:ext>
            </a:extLst>
          </p:cNvPr>
          <p:cNvSpPr txBox="1"/>
          <p:nvPr/>
        </p:nvSpPr>
        <p:spPr>
          <a:xfrm>
            <a:off x="7219056" y="1242941"/>
            <a:ext cx="2361300" cy="5493812"/>
          </a:xfrm>
          <a:prstGeom prst="rect">
            <a:avLst/>
          </a:prstGeom>
          <a:noFill/>
        </p:spPr>
        <p:txBody>
          <a:bodyPr wrap="square" rtlCol="0">
            <a:spAutoFit/>
          </a:bodyPr>
          <a:lstStyle/>
          <a:p>
            <a:pPr marL="0" indent="0">
              <a:buNone/>
            </a:pPr>
            <a:r>
              <a:rPr lang="en-US" sz="1300" i="1" dirty="0"/>
              <a:t>“Put succinctly by Gutiérrez (2008): ‘A single curricular activity might serve as a ‘mirror’ for some students while opening up a ‘window’ to a different world for others…The goal should not be finding those activities that best fit the identities of a given student population in an </a:t>
            </a:r>
            <a:r>
              <a:rPr lang="en-US" sz="1300" i="1" dirty="0" err="1"/>
              <a:t>essentialistic</a:t>
            </a:r>
            <a:r>
              <a:rPr lang="en-US" sz="1300" i="1" dirty="0"/>
              <a:t> way but rather striking a balance between the number of windows and mirrors provided to a student’ (p. 360). That is, White students tend to experience examples as a mirror in their math classes—the examples reflect themselves and their experiences—and so they feel at home in math environments; whereas, Black, Latino, and Native students tend to experience those examples as a window through which they see the experiences of their White peers.” </a:t>
            </a:r>
            <a:r>
              <a:rPr lang="en-US" sz="1300" dirty="0"/>
              <a:t>(</a:t>
            </a:r>
            <a:r>
              <a:rPr lang="en-US" sz="1300" dirty="0" err="1"/>
              <a:t>Kroeper</a:t>
            </a:r>
            <a:r>
              <a:rPr lang="en-US" sz="1300" dirty="0"/>
              <a:t> &amp; Murphy, 2020)</a:t>
            </a:r>
          </a:p>
        </p:txBody>
      </p:sp>
    </p:spTree>
    <p:extLst>
      <p:ext uri="{BB962C8B-B14F-4D97-AF65-F5344CB8AC3E}">
        <p14:creationId xmlns:p14="http://schemas.microsoft.com/office/powerpoint/2010/main" val="27455269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5200" y="5"/>
            <a:ext cx="9344588" cy="951571"/>
          </a:xfrm>
        </p:spPr>
        <p:txBody>
          <a:bodyPr/>
          <a:lstStyle/>
          <a:p>
            <a:r>
              <a:rPr lang="en-US" dirty="0"/>
              <a:t>3. Mathematics curriculum and instruction should be adaptable so that it is relevant to the specific students in the class</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6" name="TextBox 5">
            <a:extLst>
              <a:ext uri="{FF2B5EF4-FFF2-40B4-BE49-F238E27FC236}">
                <a16:creationId xmlns:a16="http://schemas.microsoft.com/office/drawing/2014/main" id="{AE4C1A19-220F-8147-B94C-01CC21C19A31}"/>
              </a:ext>
            </a:extLst>
          </p:cNvPr>
          <p:cNvSpPr txBox="1"/>
          <p:nvPr/>
        </p:nvSpPr>
        <p:spPr bwMode="gray">
          <a:xfrm>
            <a:off x="385200" y="987639"/>
            <a:ext cx="7079088" cy="6459067"/>
          </a:xfrm>
          <a:prstGeom prst="rect">
            <a:avLst/>
          </a:prstGeom>
          <a:noFill/>
        </p:spPr>
        <p:txBody>
          <a:bodyPr wrap="square" lIns="36000" tIns="36000" rIns="36000" bIns="36000" rtlCol="0">
            <a:spAutoFit/>
          </a:bodyPr>
          <a:lstStyle/>
          <a:p>
            <a:pPr marL="0" indent="0">
              <a:spcBef>
                <a:spcPts val="600"/>
              </a:spcBef>
              <a:buNone/>
            </a:pPr>
            <a:r>
              <a:rPr lang="en-US" sz="1300" dirty="0"/>
              <a:t>Too often, school mathematics is not made personally relevant (including culturally) for marginalized students, which can limit how pertinent they perceive mathematics to be to their lives (</a:t>
            </a:r>
            <a:r>
              <a:rPr lang="en-US" sz="1300" dirty="0" err="1"/>
              <a:t>Priniski</a:t>
            </a:r>
            <a:r>
              <a:rPr lang="en-US" sz="1300" dirty="0"/>
              <a:t> &amp; </a:t>
            </a:r>
            <a:r>
              <a:rPr lang="en-US" sz="1300" dirty="0" err="1"/>
              <a:t>Thoman</a:t>
            </a:r>
            <a:r>
              <a:rPr lang="en-US" sz="1300" dirty="0"/>
              <a:t>, 2020). </a:t>
            </a:r>
            <a:r>
              <a:rPr lang="en-US" sz="1300" b="1" dirty="0"/>
              <a:t>The absence of their culture, language, and community in their mathematics schoolwork can signal to students that their identity doesn’t align with what it means to be a mathematician</a:t>
            </a:r>
            <a:r>
              <a:rPr lang="en-US" sz="1300" dirty="0"/>
              <a:t> (Miller-</a:t>
            </a:r>
            <a:r>
              <a:rPr lang="en-US" sz="1300" dirty="0" err="1"/>
              <a:t>Cotto</a:t>
            </a:r>
            <a:r>
              <a:rPr lang="en-US" sz="1300" dirty="0"/>
              <a:t> &amp; Lewis, 2020).</a:t>
            </a:r>
          </a:p>
          <a:p>
            <a:pPr marL="0" lvl="0" indent="0">
              <a:spcBef>
                <a:spcPts val="600"/>
              </a:spcBef>
              <a:buNone/>
            </a:pPr>
            <a:r>
              <a:rPr lang="en-US" sz="1300" b="1" dirty="0"/>
              <a:t>Ways of knowing and expressing knowledge of mathematics can vary by culture and background</a:t>
            </a:r>
            <a:r>
              <a:rPr lang="en-US" sz="1300" dirty="0"/>
              <a:t> (González et al., 2005). Educators must engage with students and their families to tap into these funds of knowledge and make mathematics more relevant for students (</a:t>
            </a:r>
            <a:r>
              <a:rPr lang="en-US" sz="1300" dirty="0" err="1"/>
              <a:t>Priniski</a:t>
            </a:r>
            <a:r>
              <a:rPr lang="en-US" sz="1300" dirty="0"/>
              <a:t> &amp; </a:t>
            </a:r>
            <a:r>
              <a:rPr lang="en-US" sz="1300" dirty="0" err="1"/>
              <a:t>Thoman</a:t>
            </a:r>
            <a:r>
              <a:rPr lang="en-US" sz="1300" dirty="0"/>
              <a:t>, 2020). To create more inclusive mathematics environments, curriculum materials and instruction should be adapted and/or supplemented to </a:t>
            </a:r>
            <a:r>
              <a:rPr lang="en-US" sz="1300" b="1" dirty="0"/>
              <a:t>leverage the unique mathematical identities and uses of mathematics of the students and communities represented in the classroom</a:t>
            </a:r>
            <a:r>
              <a:rPr lang="en-US" sz="1300" dirty="0"/>
              <a:t>. This can include:</a:t>
            </a:r>
          </a:p>
          <a:p>
            <a:pPr>
              <a:spcBef>
                <a:spcPts val="0"/>
              </a:spcBef>
            </a:pPr>
            <a:r>
              <a:rPr lang="en-US" sz="1300" dirty="0"/>
              <a:t>Using </a:t>
            </a:r>
            <a:r>
              <a:rPr lang="en-US" sz="1300" b="1" dirty="0"/>
              <a:t>culturally responsive educational practices</a:t>
            </a:r>
            <a:r>
              <a:rPr lang="en-US" sz="1300" dirty="0"/>
              <a:t>, which capitalize on “the cultural knowledge, prior experience, frames of reference, and performance styles of ethnically diverse students to make learning encounters more relevant to and effective for them” (Gay, 2010) and can </a:t>
            </a:r>
            <a:r>
              <a:rPr lang="en-US" sz="1300" b="1" dirty="0"/>
              <a:t>convey to students that they are capable and valued as individuals and mathematics learners while being their authentic selves </a:t>
            </a:r>
            <a:r>
              <a:rPr lang="en-US" sz="1300" dirty="0"/>
              <a:t>(</a:t>
            </a:r>
            <a:r>
              <a:rPr lang="en-US" sz="1300" dirty="0" err="1"/>
              <a:t>Kroeper</a:t>
            </a:r>
            <a:r>
              <a:rPr lang="en-US" sz="1300" dirty="0"/>
              <a:t> &amp; Murphy, 2020). In doing so, it is important that student populations, even those with shared backgrounds or demographic characteristics, are not treated as monoliths.</a:t>
            </a:r>
          </a:p>
          <a:p>
            <a:pPr>
              <a:spcBef>
                <a:spcPts val="0"/>
              </a:spcBef>
            </a:pPr>
            <a:r>
              <a:rPr lang="en-US" sz="1300" b="1" dirty="0"/>
              <a:t>Welcoming students’ uses of their preferred language </a:t>
            </a:r>
            <a:r>
              <a:rPr lang="en-US" sz="1300" dirty="0"/>
              <a:t>to explain their mathematical thinking. For example, students using African American Vernacular English can convey complex mathematical ideas without needing to code switch (Martin et al., 2019; Ortiz, 2020). Insisting that students use standard American English conveys disdain for students’ lives outside of school and can be an expression of racial and cultural bias (</a:t>
            </a:r>
            <a:r>
              <a:rPr lang="en-US" sz="1300" dirty="0" err="1"/>
              <a:t>Kroeper</a:t>
            </a:r>
            <a:r>
              <a:rPr lang="en-US" sz="1300" dirty="0"/>
              <a:t> &amp; Murphy, 2020; Ortiz, 2020). </a:t>
            </a:r>
          </a:p>
          <a:p>
            <a:pPr>
              <a:spcBef>
                <a:spcPts val="0"/>
              </a:spcBef>
            </a:pPr>
            <a:r>
              <a:rPr lang="en-US" sz="1300" b="1" dirty="0"/>
              <a:t>Engaging students in choosing topics to study using mathematics</a:t>
            </a:r>
            <a:r>
              <a:rPr lang="en-US" sz="1300" dirty="0"/>
              <a:t>. Capitalizing on students’ uses and understandings of mathematics can make mathematics more interesting and relevant for students (</a:t>
            </a:r>
            <a:r>
              <a:rPr lang="en-US" sz="1300" dirty="0" err="1"/>
              <a:t>Priniski</a:t>
            </a:r>
            <a:r>
              <a:rPr lang="en-US" sz="1300" dirty="0"/>
              <a:t> &amp; </a:t>
            </a:r>
            <a:r>
              <a:rPr lang="en-US" sz="1300" dirty="0" err="1"/>
              <a:t>Thoman</a:t>
            </a:r>
            <a:r>
              <a:rPr lang="en-US" sz="1300" dirty="0"/>
              <a:t>, 2020). Students may be more engaged when they can choose topics or issues that are important to them. </a:t>
            </a:r>
          </a:p>
          <a:p>
            <a:pPr>
              <a:spcBef>
                <a:spcPts val="0"/>
              </a:spcBef>
            </a:pPr>
            <a:r>
              <a:rPr lang="en-US" sz="1300" dirty="0"/>
              <a:t>Using </a:t>
            </a:r>
            <a:r>
              <a:rPr lang="en-US" sz="1300" b="1" dirty="0"/>
              <a:t>social justice approaches to teaching and learning mathematics</a:t>
            </a:r>
            <a:r>
              <a:rPr lang="en-US" sz="1300" dirty="0"/>
              <a:t>, which use mathematics to explore socially- and culturally-relevant current events and as a tool for advancing towards a more equitable society (</a:t>
            </a:r>
            <a:r>
              <a:rPr lang="en-US" sz="1300" dirty="0" err="1"/>
              <a:t>Priniski</a:t>
            </a:r>
            <a:r>
              <a:rPr lang="en-US" sz="1300" dirty="0"/>
              <a:t> &amp; </a:t>
            </a:r>
            <a:r>
              <a:rPr lang="en-US" sz="1300" dirty="0" err="1"/>
              <a:t>Thoman</a:t>
            </a:r>
            <a:r>
              <a:rPr lang="en-US" sz="1300" dirty="0"/>
              <a:t>, 2020). For example, a unit on ratios might examine school overcrowding or the proportion of basketball courts to vacant lots in the community. </a:t>
            </a:r>
          </a:p>
        </p:txBody>
      </p:sp>
      <p:sp>
        <p:nvSpPr>
          <p:cNvPr id="9" name="TextBox 8">
            <a:extLst>
              <a:ext uri="{FF2B5EF4-FFF2-40B4-BE49-F238E27FC236}">
                <a16:creationId xmlns:a16="http://schemas.microsoft.com/office/drawing/2014/main" id="{F5C90434-85DD-A547-BD02-989E91237077}"/>
              </a:ext>
            </a:extLst>
          </p:cNvPr>
          <p:cNvSpPr txBox="1"/>
          <p:nvPr/>
        </p:nvSpPr>
        <p:spPr>
          <a:xfrm>
            <a:off x="7553737" y="1069732"/>
            <a:ext cx="2106129" cy="4154984"/>
          </a:xfrm>
          <a:prstGeom prst="rect">
            <a:avLst/>
          </a:prstGeom>
          <a:noFill/>
        </p:spPr>
        <p:txBody>
          <a:bodyPr wrap="square" rtlCol="0">
            <a:spAutoFit/>
          </a:bodyPr>
          <a:lstStyle/>
          <a:p>
            <a:pPr marL="0" indent="0">
              <a:buNone/>
            </a:pPr>
            <a:r>
              <a:rPr lang="en-US" sz="1200" i="1" dirty="0"/>
              <a:t>“Even attempts to make mathematics more relevant can be problematic when textbooks have word problems crafted to be relevant for the ‘average’ (white, middle-class) student. Analysis of these examples reveals problematic content, including gender stereotypes and reinforcement of the social hierarchy (Lesser &amp; Blake, 2007). For example, Trexler (2013) noted that problems about whether the daily bus fares or weekly bus passes are the less costly way to get to work required the assumption of a 5-day work week typical of white-collar jobs in order to answer the question correctly. ” </a:t>
            </a:r>
            <a:r>
              <a:rPr lang="en-US" sz="1200" dirty="0"/>
              <a:t>(</a:t>
            </a:r>
            <a:r>
              <a:rPr lang="en-US" sz="1200" dirty="0" err="1"/>
              <a:t>Priniski</a:t>
            </a:r>
            <a:r>
              <a:rPr lang="en-US" sz="1200" dirty="0"/>
              <a:t> &amp; </a:t>
            </a:r>
            <a:r>
              <a:rPr lang="en-US" sz="1200" dirty="0" err="1"/>
              <a:t>Thoman</a:t>
            </a:r>
            <a:r>
              <a:rPr lang="en-US" sz="1200" dirty="0"/>
              <a:t>, 2020)</a:t>
            </a:r>
          </a:p>
        </p:txBody>
      </p:sp>
      <p:sp>
        <p:nvSpPr>
          <p:cNvPr id="10" name="TextBox 9">
            <a:extLst>
              <a:ext uri="{FF2B5EF4-FFF2-40B4-BE49-F238E27FC236}">
                <a16:creationId xmlns:a16="http://schemas.microsoft.com/office/drawing/2014/main" id="{14B1728D-C8A6-7F4C-A958-A2BCEFDE67F5}"/>
              </a:ext>
            </a:extLst>
          </p:cNvPr>
          <p:cNvSpPr txBox="1"/>
          <p:nvPr/>
        </p:nvSpPr>
        <p:spPr>
          <a:xfrm>
            <a:off x="7643189" y="5390442"/>
            <a:ext cx="2016677" cy="1754326"/>
          </a:xfrm>
          <a:prstGeom prst="rect">
            <a:avLst/>
          </a:prstGeom>
          <a:noFill/>
        </p:spPr>
        <p:txBody>
          <a:bodyPr wrap="square" rtlCol="0">
            <a:spAutoFit/>
          </a:bodyPr>
          <a:lstStyle/>
          <a:p>
            <a:pPr marL="0" indent="0">
              <a:buNone/>
            </a:pPr>
            <a:r>
              <a:rPr lang="en-US" sz="1200" i="1" dirty="0"/>
              <a:t>“…culturally relevant and responsive pedagogies (Ladson-Billings, 1997; Corp, 2017) help us understand that what is relevant for Black children in Atlanta may not be culturally relevant for Black children in Detroit…” </a:t>
            </a:r>
            <a:r>
              <a:rPr lang="en-US" sz="1200" dirty="0"/>
              <a:t>(Ortiz, 2020)</a:t>
            </a:r>
          </a:p>
        </p:txBody>
      </p:sp>
    </p:spTree>
    <p:extLst>
      <p:ext uri="{BB962C8B-B14F-4D97-AF65-F5344CB8AC3E}">
        <p14:creationId xmlns:p14="http://schemas.microsoft.com/office/powerpoint/2010/main" val="30756833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4. Mathematics curriculum and instruction should feature meaningful opportunities to engage in collaborative work</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10" name="TextBox 9">
            <a:extLst>
              <a:ext uri="{FF2B5EF4-FFF2-40B4-BE49-F238E27FC236}">
                <a16:creationId xmlns:a16="http://schemas.microsoft.com/office/drawing/2014/main" id="{478CFD83-744F-1743-9CB5-9F1EBC5AB381}"/>
              </a:ext>
            </a:extLst>
          </p:cNvPr>
          <p:cNvSpPr txBox="1"/>
          <p:nvPr/>
        </p:nvSpPr>
        <p:spPr bwMode="gray">
          <a:xfrm>
            <a:off x="385198" y="1029361"/>
            <a:ext cx="7238010" cy="6305179"/>
          </a:xfrm>
          <a:prstGeom prst="rect">
            <a:avLst/>
          </a:prstGeom>
          <a:noFill/>
        </p:spPr>
        <p:txBody>
          <a:bodyPr wrap="square" lIns="36000" tIns="36000" rIns="36000" bIns="36000" rtlCol="0">
            <a:spAutoFit/>
          </a:bodyPr>
          <a:lstStyle/>
          <a:p>
            <a:pPr marL="0" indent="0">
              <a:spcBef>
                <a:spcPts val="600"/>
              </a:spcBef>
              <a:buNone/>
            </a:pPr>
            <a:r>
              <a:rPr lang="en-US" sz="1300" b="1" dirty="0"/>
              <a:t>Status quo instructional practices in mathematics often reflect Western, white, middle-class, stereotypically male ways of interacting </a:t>
            </a:r>
            <a:r>
              <a:rPr lang="en-US" sz="1300" dirty="0"/>
              <a:t>and can signal to students that other ways of engaging with mathematics aren’t compatible with success or competence in mathematics (Chen &amp; Horn, 2020; </a:t>
            </a:r>
            <a:r>
              <a:rPr lang="en-US" sz="1300" dirty="0" err="1"/>
              <a:t>Kroeper</a:t>
            </a:r>
            <a:r>
              <a:rPr lang="en-US" sz="1300" dirty="0"/>
              <a:t> &amp; Murphy, 2020; Ortiz, 2020; Voigt &amp; </a:t>
            </a:r>
            <a:r>
              <a:rPr lang="en-US" sz="1300" dirty="0" err="1"/>
              <a:t>Reinholz</a:t>
            </a:r>
            <a:r>
              <a:rPr lang="en-US" sz="1300" dirty="0"/>
              <a:t>, 2020). For example, </a:t>
            </a:r>
            <a:r>
              <a:rPr lang="en-US" sz="1300" b="1" dirty="0"/>
              <a:t>applying a series of steps to arrive at a singular, correct answer is more culturally aligned for white students </a:t>
            </a:r>
            <a:r>
              <a:rPr lang="en-US" sz="1300" dirty="0"/>
              <a:t>than Native American students, and others from more collectivist cultures, who may be more likely to prioritize community, connectedness, and multiple approaches to problem solving (</a:t>
            </a:r>
            <a:r>
              <a:rPr lang="en-US" sz="1300" dirty="0" err="1"/>
              <a:t>Aikenhead</a:t>
            </a:r>
            <a:r>
              <a:rPr lang="en-US" sz="1300" dirty="0"/>
              <a:t>, 2017). Similarly, </a:t>
            </a:r>
            <a:r>
              <a:rPr lang="en-US" sz="1300" b="1" dirty="0"/>
              <a:t>working independently and in competition with others are associated with stereotypically masculine and Western ways of thinking</a:t>
            </a:r>
            <a:r>
              <a:rPr lang="en-US" sz="1300" dirty="0"/>
              <a:t> (Agarwal, 2020; Chen &amp; Horn, 2020), which can stand in contrast to the way many Black students (and others whose cultures prioritize community) are socialized outside of school (Ortiz, 2020).</a:t>
            </a:r>
          </a:p>
          <a:p>
            <a:pPr marL="0" indent="0">
              <a:spcBef>
                <a:spcPts val="600"/>
              </a:spcBef>
              <a:buNone/>
            </a:pPr>
            <a:r>
              <a:rPr lang="en-US" sz="1300" b="1" dirty="0"/>
              <a:t>Sharing their thinking in peer groups can support students’ mathematics identity development</a:t>
            </a:r>
            <a:r>
              <a:rPr lang="en-US" sz="1300" dirty="0"/>
              <a:t> (Miller-</a:t>
            </a:r>
            <a:r>
              <a:rPr lang="en-US" sz="1300" dirty="0" err="1"/>
              <a:t>Cotto</a:t>
            </a:r>
            <a:r>
              <a:rPr lang="en-US" sz="1300" dirty="0"/>
              <a:t> &amp; Lewis, 2020), and collaborative work </a:t>
            </a:r>
            <a:r>
              <a:rPr lang="en-US" sz="1300" b="1" dirty="0"/>
              <a:t>promotes cultural continuity </a:t>
            </a:r>
            <a:r>
              <a:rPr lang="en-US" sz="1300" dirty="0"/>
              <a:t>for students whose cultures value community and cooperation (Gray et al., 2020). A couple of recent studies have found that </a:t>
            </a:r>
            <a:r>
              <a:rPr lang="en-US" sz="1300" b="1" dirty="0"/>
              <a:t>Black and Latinx students tended to show increased engagement during lessons that were more relevant to communal goals </a:t>
            </a:r>
            <a:r>
              <a:rPr lang="en-US" sz="1300" dirty="0"/>
              <a:t>(i.e., goals that prioritize the needs of the cultural group over individual needs; Gray et al., 2020), and that </a:t>
            </a:r>
            <a:r>
              <a:rPr lang="en-US" sz="1300" b="1" dirty="0"/>
              <a:t>working together improved the performance of students whose parents did not complete college </a:t>
            </a:r>
            <a:r>
              <a:rPr lang="en-US" sz="1300" dirty="0"/>
              <a:t>(</a:t>
            </a:r>
            <a:r>
              <a:rPr lang="en-US" sz="1300" dirty="0" err="1"/>
              <a:t>Dittmann</a:t>
            </a:r>
            <a:r>
              <a:rPr lang="en-US" sz="1300" dirty="0"/>
              <a:t>, Stephens, &amp; Townsend, 2020).</a:t>
            </a:r>
          </a:p>
          <a:p>
            <a:pPr marL="0" indent="0">
              <a:spcBef>
                <a:spcPts val="600"/>
              </a:spcBef>
              <a:buNone/>
            </a:pPr>
            <a:r>
              <a:rPr lang="en-US" sz="1300" dirty="0"/>
              <a:t>Collaborative work </a:t>
            </a:r>
            <a:r>
              <a:rPr lang="en-US" sz="1300" b="1" dirty="0"/>
              <a:t>needs to be thoughtfully designed </a:t>
            </a:r>
            <a:r>
              <a:rPr lang="en-US" sz="1300" dirty="0"/>
              <a:t>and is not simply grouping students together to complete trivial tasks; rather, educators must ensure that students are </a:t>
            </a:r>
            <a:r>
              <a:rPr lang="en-US" sz="1300" b="1" dirty="0"/>
              <a:t>engaged in rigorous mathematical inquiry with their peers</a:t>
            </a:r>
            <a:r>
              <a:rPr lang="en-US" sz="1300" dirty="0"/>
              <a:t>. By carefully designing heterogenous groups and establishing norms around </a:t>
            </a:r>
            <a:r>
              <a:rPr lang="en-US" sz="1300" b="1" dirty="0"/>
              <a:t>taking responsibility for each other’s learning</a:t>
            </a:r>
            <a:r>
              <a:rPr lang="en-US" sz="1300" dirty="0"/>
              <a:t>, educators can </a:t>
            </a:r>
            <a:r>
              <a:rPr lang="en-US" sz="1300" b="1" dirty="0"/>
              <a:t>foster equity and positive experiences across lines of difference</a:t>
            </a:r>
            <a:r>
              <a:rPr lang="en-US" sz="1300" dirty="0"/>
              <a:t>. This can help students develop a sense of multidimensionality (i.e., that there is more than one way to think about and solve a problem; Agarwal, 2020; Nasir et al., 2014). </a:t>
            </a:r>
          </a:p>
          <a:p>
            <a:pPr marL="0" indent="0">
              <a:spcBef>
                <a:spcPts val="600"/>
              </a:spcBef>
              <a:buNone/>
            </a:pPr>
            <a:r>
              <a:rPr lang="en-US" sz="1300" dirty="0"/>
              <a:t>Opportunities for collaborative work in mathematics have implications for students’ futures. </a:t>
            </a:r>
            <a:r>
              <a:rPr lang="en-US" sz="1300" b="1" dirty="0"/>
              <a:t>Overly controlled and structured classroom experiences that limit peer interactions do not prepare students to meet the expectations for collaborative participation that they are likely to encounter in postsecondary education</a:t>
            </a:r>
            <a:r>
              <a:rPr lang="en-US" sz="1300" dirty="0"/>
              <a:t> environments (Johnson, 2020). </a:t>
            </a:r>
            <a:r>
              <a:rPr lang="en-US" sz="1300" b="1" dirty="0"/>
              <a:t>Minoritized students are more likely to endorse prosocial goals</a:t>
            </a:r>
            <a:r>
              <a:rPr lang="en-US" sz="1300" dirty="0"/>
              <a:t>—those that benefit the world and other people—</a:t>
            </a:r>
            <a:r>
              <a:rPr lang="en-US" sz="1300" b="1" dirty="0"/>
              <a:t>and to view STEM fields as ill-suited toward these goals</a:t>
            </a:r>
            <a:r>
              <a:rPr lang="en-US" sz="1300" dirty="0"/>
              <a:t>, which may contribute to the lack of diversity in STEM fields (</a:t>
            </a:r>
            <a:r>
              <a:rPr lang="en-US" sz="1300" dirty="0" err="1"/>
              <a:t>Priniski</a:t>
            </a:r>
            <a:r>
              <a:rPr lang="en-US" sz="1300" dirty="0"/>
              <a:t> &amp; </a:t>
            </a:r>
            <a:r>
              <a:rPr lang="en-US" sz="1300" dirty="0" err="1"/>
              <a:t>Thoman</a:t>
            </a:r>
            <a:r>
              <a:rPr lang="en-US" sz="1300" dirty="0"/>
              <a:t>, 2020). </a:t>
            </a:r>
          </a:p>
        </p:txBody>
      </p:sp>
      <p:sp>
        <p:nvSpPr>
          <p:cNvPr id="11" name="TextBox 10">
            <a:extLst>
              <a:ext uri="{FF2B5EF4-FFF2-40B4-BE49-F238E27FC236}">
                <a16:creationId xmlns:a16="http://schemas.microsoft.com/office/drawing/2014/main" id="{D590D122-E2E1-6C48-AE5A-CC72D5FB4EE8}"/>
              </a:ext>
            </a:extLst>
          </p:cNvPr>
          <p:cNvSpPr txBox="1"/>
          <p:nvPr/>
        </p:nvSpPr>
        <p:spPr>
          <a:xfrm>
            <a:off x="7748337" y="4148622"/>
            <a:ext cx="1937420" cy="3231654"/>
          </a:xfrm>
          <a:prstGeom prst="rect">
            <a:avLst/>
          </a:prstGeom>
          <a:noFill/>
        </p:spPr>
        <p:txBody>
          <a:bodyPr wrap="square" rtlCol="0">
            <a:spAutoFit/>
          </a:bodyPr>
          <a:lstStyle/>
          <a:p>
            <a:pPr marL="0" indent="0">
              <a:buNone/>
            </a:pPr>
            <a:r>
              <a:rPr lang="en-US" sz="1200" i="1" dirty="0"/>
              <a:t>“There exists a strong research base that argues that when students have opportunities to share, reason, argue, and revise their thinking together, whether as a whole-class or in small-groups, then they have more opportunities to construct positive mathematical identities of themselves and each other (</a:t>
            </a:r>
            <a:r>
              <a:rPr lang="en-US" sz="1200" i="1" dirty="0" err="1"/>
              <a:t>Boaler</a:t>
            </a:r>
            <a:r>
              <a:rPr lang="en-US" sz="1200" i="1" dirty="0"/>
              <a:t> &amp; Staples, 2008; </a:t>
            </a:r>
            <a:r>
              <a:rPr lang="en-US" sz="1200" i="1" dirty="0" err="1"/>
              <a:t>Hufferd-Ackles</a:t>
            </a:r>
            <a:r>
              <a:rPr lang="en-US" sz="1200" i="1" dirty="0"/>
              <a:t>, </a:t>
            </a:r>
            <a:r>
              <a:rPr lang="en-US" sz="1200" i="1" dirty="0" err="1"/>
              <a:t>Fuson</a:t>
            </a:r>
            <a:r>
              <a:rPr lang="en-US" sz="1200" i="1" dirty="0"/>
              <a:t>, &amp; </a:t>
            </a:r>
            <a:r>
              <a:rPr lang="en-US" sz="1200" i="1" dirty="0" err="1"/>
              <a:t>Sherin</a:t>
            </a:r>
            <a:r>
              <a:rPr lang="en-US" sz="1200" i="1" dirty="0"/>
              <a:t>, 2004; Sengupta-Irving, 2014).” </a:t>
            </a:r>
            <a:r>
              <a:rPr lang="en-US" sz="1200" dirty="0"/>
              <a:t>(Agarwal, 2020)</a:t>
            </a:r>
          </a:p>
        </p:txBody>
      </p:sp>
      <p:sp>
        <p:nvSpPr>
          <p:cNvPr id="12" name="TextBox 11">
            <a:extLst>
              <a:ext uri="{FF2B5EF4-FFF2-40B4-BE49-F238E27FC236}">
                <a16:creationId xmlns:a16="http://schemas.microsoft.com/office/drawing/2014/main" id="{C7DFBB95-11C1-524F-9726-3F9F196DADD2}"/>
              </a:ext>
            </a:extLst>
          </p:cNvPr>
          <p:cNvSpPr txBox="1"/>
          <p:nvPr/>
        </p:nvSpPr>
        <p:spPr>
          <a:xfrm>
            <a:off x="7748337" y="1054389"/>
            <a:ext cx="1832018" cy="3046988"/>
          </a:xfrm>
          <a:prstGeom prst="rect">
            <a:avLst/>
          </a:prstGeom>
          <a:noFill/>
        </p:spPr>
        <p:txBody>
          <a:bodyPr wrap="square" rtlCol="0">
            <a:spAutoFit/>
          </a:bodyPr>
          <a:lstStyle/>
          <a:p>
            <a:pPr marL="0" indent="0">
              <a:buNone/>
            </a:pPr>
            <a:r>
              <a:rPr lang="en-US" sz="1200" i="1" dirty="0"/>
              <a:t>“…the perception that STEM is incompatible with communal goals… contributes to a lack of interest in science pursuits, especially among groups who tend to be more communally-oriented (e.g., women, people of color, first-generation college students, and people from [communal] cultures; Boucher et al., 2017; </a:t>
            </a:r>
            <a:r>
              <a:rPr lang="en-US" sz="1200" i="1" dirty="0" err="1"/>
              <a:t>Diekman</a:t>
            </a:r>
            <a:r>
              <a:rPr lang="en-US" sz="1200" i="1" dirty="0"/>
              <a:t> et al., 2010).” </a:t>
            </a:r>
            <a:r>
              <a:rPr lang="en-US" sz="1200" dirty="0"/>
              <a:t>(</a:t>
            </a:r>
            <a:r>
              <a:rPr lang="en-US" sz="1200" dirty="0" err="1"/>
              <a:t>Priniski</a:t>
            </a:r>
            <a:r>
              <a:rPr lang="en-US" sz="1200" dirty="0"/>
              <a:t> &amp; </a:t>
            </a:r>
            <a:r>
              <a:rPr lang="en-US" sz="1200" dirty="0" err="1"/>
              <a:t>Thoman</a:t>
            </a:r>
            <a:r>
              <a:rPr lang="en-US" sz="1200" dirty="0"/>
              <a:t>, 2020)</a:t>
            </a:r>
          </a:p>
        </p:txBody>
      </p:sp>
    </p:spTree>
    <p:extLst>
      <p:ext uri="{BB962C8B-B14F-4D97-AF65-F5344CB8AC3E}">
        <p14:creationId xmlns:p14="http://schemas.microsoft.com/office/powerpoint/2010/main" val="20071090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5. Assessment practices and policies should prioritize deep mathematical thinking, exploration, and collaboration</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8" name="TextBox 7">
            <a:extLst>
              <a:ext uri="{FF2B5EF4-FFF2-40B4-BE49-F238E27FC236}">
                <a16:creationId xmlns:a16="http://schemas.microsoft.com/office/drawing/2014/main" id="{39F20D75-90D2-8847-93EA-C79ADB49C8B9}"/>
              </a:ext>
            </a:extLst>
          </p:cNvPr>
          <p:cNvSpPr txBox="1"/>
          <p:nvPr/>
        </p:nvSpPr>
        <p:spPr bwMode="gray">
          <a:xfrm>
            <a:off x="385199" y="1041601"/>
            <a:ext cx="6833748" cy="6228234"/>
          </a:xfrm>
          <a:prstGeom prst="rect">
            <a:avLst/>
          </a:prstGeom>
          <a:noFill/>
        </p:spPr>
        <p:txBody>
          <a:bodyPr wrap="square" lIns="36000" tIns="36000" rIns="36000" bIns="36000" rtlCol="0">
            <a:spAutoFit/>
          </a:bodyPr>
          <a:lstStyle/>
          <a:p>
            <a:pPr marL="0" indent="0">
              <a:buNone/>
            </a:pPr>
            <a:r>
              <a:rPr lang="en-US" sz="1200" b="1" dirty="0"/>
              <a:t>Traditional assessment practices in mathematics reflect and reinforce persistent, marginalizing notions linking mathematics aptitude with easily, quickly, and independently arriving at a correct answer</a:t>
            </a:r>
            <a:r>
              <a:rPr lang="en-US" sz="1200" dirty="0"/>
              <a:t> (Agarwal, 2020; Chen &amp; Horn, 2020; Voigt &amp; </a:t>
            </a:r>
            <a:r>
              <a:rPr lang="en-US" sz="1200" dirty="0" err="1"/>
              <a:t>Reinholz</a:t>
            </a:r>
            <a:r>
              <a:rPr lang="en-US" sz="1200" dirty="0"/>
              <a:t>, 2020). These beliefs conflict with career mathematicians’ views of mathematics as highly social, collaborative, and grounded in intuition (</a:t>
            </a:r>
            <a:r>
              <a:rPr lang="en-US" sz="1200" dirty="0" err="1"/>
              <a:t>Boaler</a:t>
            </a:r>
            <a:r>
              <a:rPr lang="en-US" sz="1200" dirty="0"/>
              <a:t>, 2016; Burton, 1998). Assessment practices that emphasize speed can signal to students that if they need time to think through mathematical ideas or to solve problems, they must not be a “math person” (</a:t>
            </a:r>
            <a:r>
              <a:rPr lang="en-US" sz="1200" dirty="0" err="1"/>
              <a:t>Milller-Cotto</a:t>
            </a:r>
            <a:r>
              <a:rPr lang="en-US" sz="1200" dirty="0"/>
              <a:t> &amp; Lewis, 2020).</a:t>
            </a:r>
          </a:p>
          <a:p>
            <a:pPr marL="0" indent="0">
              <a:buNone/>
            </a:pPr>
            <a:r>
              <a:rPr lang="en-US" sz="1200" dirty="0"/>
              <a:t>These beliefs reflect a narrow and stereotypically masculine view of what it means to be good at mathematics (Agarwal, 2020). Even among students who are deemed high ability by traditional measures of achievement, </a:t>
            </a:r>
            <a:r>
              <a:rPr lang="en-US" sz="1200" b="1" dirty="0"/>
              <a:t>girls are more likely to value deep understanding of mathematics while boys tend to value speed and competition</a:t>
            </a:r>
            <a:r>
              <a:rPr lang="en-US" sz="1200" dirty="0"/>
              <a:t> (</a:t>
            </a:r>
            <a:r>
              <a:rPr lang="en-US" sz="1200" dirty="0" err="1"/>
              <a:t>Boaler</a:t>
            </a:r>
            <a:r>
              <a:rPr lang="en-US" sz="1200" dirty="0"/>
              <a:t>, 1997; </a:t>
            </a:r>
            <a:r>
              <a:rPr lang="en-US" sz="1200" dirty="0" err="1"/>
              <a:t>Boaler</a:t>
            </a:r>
            <a:r>
              <a:rPr lang="en-US" sz="1200" dirty="0"/>
              <a:t>, 2002; Zohar &amp; </a:t>
            </a:r>
            <a:r>
              <a:rPr lang="en-US" sz="1200" dirty="0" err="1"/>
              <a:t>Sela</a:t>
            </a:r>
            <a:r>
              <a:rPr lang="en-US" sz="1200" dirty="0"/>
              <a:t>, 2003). </a:t>
            </a:r>
          </a:p>
          <a:p>
            <a:pPr marL="0" indent="0">
              <a:buNone/>
            </a:pPr>
            <a:r>
              <a:rPr lang="en-US" sz="1200" dirty="0"/>
              <a:t>The fellowship papers suggest that more inclusive formative and summative assessments:</a:t>
            </a:r>
          </a:p>
          <a:p>
            <a:pPr>
              <a:spcBef>
                <a:spcPts val="600"/>
              </a:spcBef>
            </a:pPr>
            <a:r>
              <a:rPr lang="en-US" sz="1200" b="1" dirty="0"/>
              <a:t>Prioritize deep conceptual thinking and engagement </a:t>
            </a:r>
            <a:r>
              <a:rPr lang="en-US" sz="1200" dirty="0"/>
              <a:t>with mathematical concepts over speed and the “right” way to solve problem (Chen &amp; Horn, 2020; Ortiz, 2020; Williams </a:t>
            </a:r>
            <a:r>
              <a:rPr lang="en-US" sz="1200" dirty="0" err="1"/>
              <a:t>Beechum</a:t>
            </a:r>
            <a:r>
              <a:rPr lang="en-US" sz="1200" dirty="0"/>
              <a:t>, 2020). This might take the form of </a:t>
            </a:r>
            <a:r>
              <a:rPr lang="en-US" sz="1200" b="1" dirty="0"/>
              <a:t>projects</a:t>
            </a:r>
            <a:r>
              <a:rPr lang="en-US" sz="1200" dirty="0"/>
              <a:t> that extend over multiple days or weeks rather than multiple-choice and free response exams taken in one class period. This might also mean </a:t>
            </a:r>
            <a:r>
              <a:rPr lang="en-US" sz="1200" b="1" dirty="0"/>
              <a:t>deemphasizing the importance of precisely calculated answers in favor of estimated or approximated answers that demonstrate conceptual understanding </a:t>
            </a:r>
            <a:r>
              <a:rPr lang="en-US" sz="1200" dirty="0"/>
              <a:t>and align with common mathematical practice among some cultural groups (Nasir, 2000; Ortiz, 2020).</a:t>
            </a:r>
          </a:p>
          <a:p>
            <a:pPr lvl="0">
              <a:spcBef>
                <a:spcPts val="600"/>
              </a:spcBef>
            </a:pPr>
            <a:r>
              <a:rPr lang="en-US" sz="1200" b="1" dirty="0"/>
              <a:t>Expect, design for, and accept multiple methods for solving mathematics problems </a:t>
            </a:r>
            <a:r>
              <a:rPr lang="en-US" sz="1200" dirty="0"/>
              <a:t>and create multiple options through which students can demonstrate their mathematical knowledge and skills (Nasir et al., 2014).</a:t>
            </a:r>
          </a:p>
          <a:p>
            <a:pPr lvl="0">
              <a:spcBef>
                <a:spcPts val="600"/>
              </a:spcBef>
            </a:pPr>
            <a:r>
              <a:rPr lang="en-US" sz="1200" dirty="0"/>
              <a:t>Offer opportunities for </a:t>
            </a:r>
            <a:r>
              <a:rPr lang="en-US" sz="1200" b="1" dirty="0"/>
              <a:t>completing assessments in small groups </a:t>
            </a:r>
            <a:r>
              <a:rPr lang="en-US" sz="1200" dirty="0"/>
              <a:t>and </a:t>
            </a:r>
            <a:r>
              <a:rPr lang="en-US" sz="1200" b="1" dirty="0"/>
              <a:t>design assessments that require students to work together </a:t>
            </a:r>
            <a:r>
              <a:rPr lang="en-US" sz="1200" dirty="0"/>
              <a:t>in order to privilege students whose cultures value communalism (in the same way that independently completed assessments advantage students whose cultures value individualism; Ortiz, 2020). Such approaches could </a:t>
            </a:r>
            <a:r>
              <a:rPr lang="en-US" sz="1200" b="1" dirty="0"/>
              <a:t>attend to status hierarchies and power dynamics within groups</a:t>
            </a:r>
            <a:r>
              <a:rPr lang="en-US" sz="1200" dirty="0"/>
              <a:t> by incorporating principles from complex instruction (Cohen et al., 1999).  </a:t>
            </a:r>
          </a:p>
          <a:p>
            <a:pPr lvl="0">
              <a:spcBef>
                <a:spcPts val="600"/>
              </a:spcBef>
            </a:pPr>
            <a:r>
              <a:rPr lang="en-US" sz="1200" dirty="0"/>
              <a:t>Provide </a:t>
            </a:r>
            <a:r>
              <a:rPr lang="en-US" sz="1200" b="1" dirty="0"/>
              <a:t>feedback on student work without providing a grade </a:t>
            </a:r>
            <a:r>
              <a:rPr lang="en-US" sz="1200" dirty="0"/>
              <a:t>or score. A focus on test scores and grades can lower students’ motivation and experimental studies show that </a:t>
            </a:r>
            <a:r>
              <a:rPr lang="en-US" sz="1200" b="1" dirty="0"/>
              <a:t>students who only receive comments on their assignments perform significantly better than students who receive a grade</a:t>
            </a:r>
            <a:r>
              <a:rPr lang="en-US" sz="1200" dirty="0"/>
              <a:t>, alone or with comments (</a:t>
            </a:r>
            <a:r>
              <a:rPr lang="en-US" sz="1200" dirty="0" err="1"/>
              <a:t>Boaler</a:t>
            </a:r>
            <a:r>
              <a:rPr lang="en-US" sz="1200" dirty="0"/>
              <a:t>, 2016; Butler, 1987; </a:t>
            </a:r>
            <a:r>
              <a:rPr lang="en-US" sz="1200" dirty="0" err="1"/>
              <a:t>Pulfrey</a:t>
            </a:r>
            <a:r>
              <a:rPr lang="en-US" sz="1200" dirty="0"/>
              <a:t>, </a:t>
            </a:r>
            <a:r>
              <a:rPr lang="en-US" sz="1200" dirty="0" err="1"/>
              <a:t>Buchs</a:t>
            </a:r>
            <a:r>
              <a:rPr lang="en-US" sz="1200" dirty="0"/>
              <a:t>, &amp; </a:t>
            </a:r>
            <a:r>
              <a:rPr lang="en-US" sz="1200" dirty="0" err="1"/>
              <a:t>Buturea</a:t>
            </a:r>
            <a:r>
              <a:rPr lang="en-US" sz="1200" dirty="0"/>
              <a:t>, 2011).</a:t>
            </a:r>
          </a:p>
        </p:txBody>
      </p:sp>
      <p:sp>
        <p:nvSpPr>
          <p:cNvPr id="9" name="TextBox 8">
            <a:extLst>
              <a:ext uri="{FF2B5EF4-FFF2-40B4-BE49-F238E27FC236}">
                <a16:creationId xmlns:a16="http://schemas.microsoft.com/office/drawing/2014/main" id="{2DB21BBC-8FF2-424E-8FC8-704DDDD061FB}"/>
              </a:ext>
            </a:extLst>
          </p:cNvPr>
          <p:cNvSpPr txBox="1"/>
          <p:nvPr/>
        </p:nvSpPr>
        <p:spPr>
          <a:xfrm>
            <a:off x="7344075" y="1170733"/>
            <a:ext cx="2320261" cy="1938992"/>
          </a:xfrm>
          <a:prstGeom prst="rect">
            <a:avLst/>
          </a:prstGeom>
          <a:noFill/>
        </p:spPr>
        <p:txBody>
          <a:bodyPr wrap="square" rtlCol="0">
            <a:spAutoFit/>
          </a:bodyPr>
          <a:lstStyle/>
          <a:p>
            <a:pPr marL="0" lvl="0" indent="0">
              <a:buNone/>
            </a:pPr>
            <a:r>
              <a:rPr lang="en-US" sz="1200" i="1" dirty="0"/>
              <a:t>“…since context, intuition, subjectivity, and collaboration are concepts often linked to femininity, they are also often diminished as having no place in the knowledge-building objective practices deemed as masculine in the field of mathematics.” </a:t>
            </a:r>
            <a:r>
              <a:rPr lang="en-US" sz="1200" dirty="0"/>
              <a:t>(Agarwal, 2020, referencing Burton, 1995)</a:t>
            </a:r>
          </a:p>
        </p:txBody>
      </p:sp>
      <p:sp>
        <p:nvSpPr>
          <p:cNvPr id="10" name="TextBox 9">
            <a:extLst>
              <a:ext uri="{FF2B5EF4-FFF2-40B4-BE49-F238E27FC236}">
                <a16:creationId xmlns:a16="http://schemas.microsoft.com/office/drawing/2014/main" id="{99DCD596-756E-DB4C-B058-582DB88D72E2}"/>
              </a:ext>
            </a:extLst>
          </p:cNvPr>
          <p:cNvSpPr txBox="1"/>
          <p:nvPr/>
        </p:nvSpPr>
        <p:spPr>
          <a:xfrm>
            <a:off x="7344075" y="3278302"/>
            <a:ext cx="2320261" cy="3600986"/>
          </a:xfrm>
          <a:prstGeom prst="rect">
            <a:avLst/>
          </a:prstGeom>
          <a:noFill/>
        </p:spPr>
        <p:txBody>
          <a:bodyPr wrap="square" rtlCol="0">
            <a:spAutoFit/>
          </a:bodyPr>
          <a:lstStyle/>
          <a:p>
            <a:pPr marL="0" lvl="0" indent="0">
              <a:buNone/>
            </a:pPr>
            <a:r>
              <a:rPr lang="en-US" sz="1200" i="1" dirty="0"/>
              <a:t>“</a:t>
            </a:r>
            <a:r>
              <a:rPr lang="en-US" sz="1200" i="1" dirty="0" err="1"/>
              <a:t>Boaler</a:t>
            </a:r>
            <a:r>
              <a:rPr lang="en-US" sz="1200" i="1" dirty="0"/>
              <a:t> (2002), Horn (2010), Louie (2017), Schoenfeld (1988) and others emphasize that mathematical activity in U.S. mathematics classrooms is often narrowly defined as requiring a single right answer that has been predetermined by an authority figure, such as a teacher or textbook, and can only be found by memorizing and applying rote procedures. Louie (2017) highlights the way these conditions create cultures of exclusion, positioning students who are fast calculators or who excel through rote practice as preternaturally ‘gifted.’” </a:t>
            </a:r>
            <a:r>
              <a:rPr lang="en-US" sz="1200" dirty="0"/>
              <a:t>(Chen &amp; Horn, 2020)</a:t>
            </a:r>
          </a:p>
        </p:txBody>
      </p:sp>
    </p:spTree>
    <p:extLst>
      <p:ext uri="{BB962C8B-B14F-4D97-AF65-F5344CB8AC3E}">
        <p14:creationId xmlns:p14="http://schemas.microsoft.com/office/powerpoint/2010/main" val="29983213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tfpLayoutConfig" hidden="1"/>
          <p:cNvSpPr txBox="1"/>
          <p:nvPr>
            <p:custDataLst>
              <p:tags r:id="rId1"/>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overall_0_132330977566333268 columns_1_132330977566333268 </a:t>
            </a:r>
          </a:p>
        </p:txBody>
      </p:sp>
      <p:pic>
        <p:nvPicPr>
          <p:cNvPr id="6" name="Picture 2" descr="Image result for mindset scholars network logo"/>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auto">
          <a:xfrm>
            <a:off x="8259097" y="6437028"/>
            <a:ext cx="1090463" cy="55592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7;p27">
            <a:extLst>
              <a:ext uri="{FF2B5EF4-FFF2-40B4-BE49-F238E27FC236}">
                <a16:creationId xmlns:a16="http://schemas.microsoft.com/office/drawing/2014/main" id="{28CA2882-BFE9-1E46-A675-5C6750645734}"/>
              </a:ext>
            </a:extLst>
          </p:cNvPr>
          <p:cNvSpPr txBox="1"/>
          <p:nvPr/>
        </p:nvSpPr>
        <p:spPr>
          <a:xfrm>
            <a:off x="425997" y="3175819"/>
            <a:ext cx="8923563" cy="1219200"/>
          </a:xfrm>
          <a:prstGeom prst="rect">
            <a:avLst/>
          </a:prstGeom>
          <a:solidFill>
            <a:schemeClr val="tx2"/>
          </a:solidFill>
          <a:ln>
            <a:noFill/>
          </a:ln>
        </p:spPr>
        <p:txBody>
          <a:bodyPr spcFirstLastPara="1" wrap="square" lIns="91425" tIns="45700" rIns="91425" bIns="45700" anchor="t" anchorCtr="0">
            <a:noAutofit/>
          </a:bodyPr>
          <a:lstStyle/>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Fellowship reflections and</a:t>
            </a:r>
          </a:p>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future directions for research </a:t>
            </a:r>
          </a:p>
        </p:txBody>
      </p:sp>
    </p:spTree>
    <p:extLst>
      <p:ext uri="{BB962C8B-B14F-4D97-AF65-F5344CB8AC3E}">
        <p14:creationId xmlns:p14="http://schemas.microsoft.com/office/powerpoint/2010/main" val="40896232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Initial reflections on synthesizing literature to inform practice and policy through the IME ECF</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10" name="btfpBulletedList786325"/>
          <p:cNvSpPr txBox="1"/>
          <p:nvPr>
            <p:custDataLst>
              <p:tags r:id="rId3"/>
            </p:custDataLst>
          </p:nvPr>
        </p:nvSpPr>
        <p:spPr bwMode="gray">
          <a:xfrm>
            <a:off x="385199" y="1142786"/>
            <a:ext cx="9267848" cy="5058683"/>
          </a:xfrm>
          <a:prstGeom prst="rect">
            <a:avLst/>
          </a:prstGeom>
          <a:noFill/>
        </p:spPr>
        <p:txBody>
          <a:bodyPr vert="horz" wrap="square" lIns="36000" tIns="36000" rIns="36000" bIns="36000" rtlCol="0">
            <a:spAutoFit/>
          </a:bodyPr>
          <a:lstStyle/>
          <a:p>
            <a:pPr marL="177800" indent="-177800"/>
            <a:r>
              <a:rPr lang="en-US" sz="1400" dirty="0"/>
              <a:t>Deborah Ball, </a:t>
            </a:r>
            <a:r>
              <a:rPr lang="en-US" sz="1400" dirty="0" err="1"/>
              <a:t>Na'ilah</a:t>
            </a:r>
            <a:r>
              <a:rPr lang="en-US" sz="1400" dirty="0"/>
              <a:t> Nasir, and other leading mathematics education research experts involved in the fellowship noted that the interest that gave rise to the fellowship—</a:t>
            </a:r>
            <a:r>
              <a:rPr lang="en-US" sz="1400" b="1" dirty="0"/>
              <a:t>an interdisciplinary understanding of inclusive mathematics environments—was a novel avenue of inquiry in the research community and represented a valuable, worthy undertaking </a:t>
            </a:r>
            <a:r>
              <a:rPr lang="en-US" sz="1400" dirty="0"/>
              <a:t>that was an </a:t>
            </a:r>
            <a:r>
              <a:rPr lang="en-US" sz="1400" b="1" dirty="0"/>
              <a:t>essential step in research informing practice.</a:t>
            </a:r>
          </a:p>
          <a:p>
            <a:pPr marL="177800" indent="-177800"/>
            <a:r>
              <a:rPr lang="en-US" sz="1400" b="1" dirty="0"/>
              <a:t>Early career researchers brought a creative, productive orientation to the work</a:t>
            </a:r>
            <a:r>
              <a:rPr lang="en-US" sz="1400" dirty="0"/>
              <a:t>, seeking for their synthetic scholarship in the fellowship to have an impact on practice and policy conversations, and eager for growth opportunities in the form of feedback from peers and more senior scholars. </a:t>
            </a:r>
            <a:r>
              <a:rPr lang="en-US" sz="1400" b="1" dirty="0"/>
              <a:t>Engaging senior researchers with expertise in the field of mathematics education was also essential</a:t>
            </a:r>
            <a:r>
              <a:rPr lang="en-US" sz="1400" dirty="0"/>
              <a:t> to advancing the substance of the fellows’ syntheses and their general professional development. It also will help elevate the broader impact of the papers individually and as a collective.</a:t>
            </a:r>
          </a:p>
          <a:p>
            <a:pPr marL="177800" indent="-177800"/>
            <a:r>
              <a:rPr lang="en-US" sz="1400" dirty="0"/>
              <a:t>What was covered by the fellows’ papers reflects their interests within the broad focal area or conceptual “sandbox” for the fellowship (i.e., creating inclusive mathematics environments in the middle grades for students from minoritized and marginalized groups). </a:t>
            </a:r>
            <a:r>
              <a:rPr lang="en-US" sz="1400" b="1" dirty="0"/>
              <a:t>Some features of mathematics instruction and schools (e.g., course tracking and access to rigorous coursework within and between schools) that likely have a substantial impact on students’ mathematical identity development and sense of belonging in mathematics received lighter coverage across the papers and could be the focus of future efforts </a:t>
            </a:r>
            <a:r>
              <a:rPr lang="en-US" sz="1400" dirty="0"/>
              <a:t>to understand what is known from the existing literature.</a:t>
            </a:r>
          </a:p>
          <a:p>
            <a:pPr marL="177800" indent="-177800"/>
            <a:r>
              <a:rPr lang="en-US" sz="1400" dirty="0"/>
              <a:t>There is nuance in determining “what we know with confidence” from research. The fellowship affirmed our growing understanding of the </a:t>
            </a:r>
            <a:r>
              <a:rPr lang="en-US" sz="1400" b="1" dirty="0"/>
              <a:t>importance of interdisciplinary scholarship, synthesis across multiple studies </a:t>
            </a:r>
            <a:r>
              <a:rPr lang="en-US" sz="1400" dirty="0"/>
              <a:t>(as opposed to drawing conclusions from a single study, no matter how large or “rigorous”), </a:t>
            </a:r>
            <a:r>
              <a:rPr lang="en-US" sz="1400" b="1" dirty="0"/>
              <a:t>and learning from a combination of both quantitative and qualitative methods </a:t>
            </a:r>
            <a:r>
              <a:rPr lang="en-US" sz="1400" dirty="0"/>
              <a:t>when bringing research to bear on the complexity of practice and policy. The fellows’ work also reinforced the salience—in both research and practice—of local context and individual students’ experiences rather than thinking about students and contexts monolithically.</a:t>
            </a:r>
          </a:p>
        </p:txBody>
      </p:sp>
    </p:spTree>
    <p:extLst>
      <p:ext uri="{BB962C8B-B14F-4D97-AF65-F5344CB8AC3E}">
        <p14:creationId xmlns:p14="http://schemas.microsoft.com/office/powerpoint/2010/main" val="17981997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latin typeface="Calibri" panose="020F0502020204030204" pitchFamily="34" charset="0"/>
                <a:ea typeface="Verdana" panose="020B0604030504040204" pitchFamily="34" charset="0"/>
                <a:cs typeface="Calibri" panose="020F0502020204030204" pitchFamily="34" charset="0"/>
                <a:sym typeface="Verdana"/>
              </a:rPr>
              <a:t>Future directions for research</a:t>
            </a:r>
            <a:endParaRPr lang="en-US" dirty="0"/>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TextBox 3">
            <a:extLst>
              <a:ext uri="{FF2B5EF4-FFF2-40B4-BE49-F238E27FC236}">
                <a16:creationId xmlns:a16="http://schemas.microsoft.com/office/drawing/2014/main" id="{FA7261DA-686D-DC4C-9AC6-36148A7A204E}"/>
              </a:ext>
            </a:extLst>
          </p:cNvPr>
          <p:cNvSpPr txBox="1"/>
          <p:nvPr/>
        </p:nvSpPr>
        <p:spPr bwMode="gray">
          <a:xfrm>
            <a:off x="385199" y="951576"/>
            <a:ext cx="9235455" cy="6659122"/>
          </a:xfrm>
          <a:prstGeom prst="rect">
            <a:avLst/>
          </a:prstGeom>
          <a:noFill/>
        </p:spPr>
        <p:txBody>
          <a:bodyPr wrap="square" lIns="36000" tIns="36000" rIns="36000" bIns="36000" rtlCol="0">
            <a:spAutoFit/>
          </a:bodyPr>
          <a:lstStyle/>
          <a:p>
            <a:pPr marL="0" indent="0">
              <a:spcBef>
                <a:spcPts val="600"/>
              </a:spcBef>
              <a:buNone/>
            </a:pPr>
            <a:r>
              <a:rPr lang="en-US" sz="1200" dirty="0"/>
              <a:t>The </a:t>
            </a:r>
            <a:r>
              <a:rPr lang="en-US" sz="1200" b="1" dirty="0"/>
              <a:t>guiding principles are grounded in research on students’ experiences with and perceptions of mathematics. </a:t>
            </a:r>
            <a:r>
              <a:rPr lang="en-US" sz="1200" dirty="0"/>
              <a:t>While these five principles come from clear themes that arose across multiple systematic literature reviews of dozens of studies over decades of research, it is important to acknowledge that there are many research gaps and urgent questions that remain. Some of these are being taken up by empirical work as part of the MSN K-12 Teachers and Classrooms research portfolio (see </a:t>
            </a:r>
            <a:r>
              <a:rPr lang="en-US" sz="1200" dirty="0">
                <a:hlinkClick r:id="rId4" action="ppaction://hlinksldjump"/>
              </a:rPr>
              <a:t>next slide</a:t>
            </a:r>
            <a:r>
              <a:rPr lang="en-US" sz="1200" dirty="0"/>
              <a:t>). </a:t>
            </a:r>
            <a:r>
              <a:rPr lang="en-US" sz="1200" b="1" dirty="0"/>
              <a:t>Additional research will be needed </a:t>
            </a:r>
            <a:r>
              <a:rPr lang="en-US" sz="1200" dirty="0"/>
              <a:t>to address the others, including emergent questions that have developed as a result of the evolving circumstances surrounding the public health crisis. Some key outstanding questions are described below. </a:t>
            </a:r>
          </a:p>
          <a:p>
            <a:pPr>
              <a:spcBef>
                <a:spcPts val="600"/>
              </a:spcBef>
            </a:pPr>
            <a:r>
              <a:rPr lang="en-US" sz="1200" dirty="0"/>
              <a:t>One ripe area for further research is </a:t>
            </a:r>
            <a:r>
              <a:rPr lang="en-US" sz="1200" b="1" dirty="0"/>
              <a:t>connecting critical mathematics teacher practices in middle grades to longer-run outcomes in mathematics</a:t>
            </a:r>
            <a:r>
              <a:rPr lang="en-US" sz="1200" dirty="0"/>
              <a:t> like high school mathematics grades, advanced mathematics course outcomes, and selection of college majors. In other words, </a:t>
            </a:r>
            <a:r>
              <a:rPr lang="en-US" sz="1200" b="1" i="1" dirty="0"/>
              <a:t>to what extent do critically conscious mathematics teacher practices in middle grades predict enduring positive effects on students’ mathematics experiences? </a:t>
            </a:r>
            <a:r>
              <a:rPr lang="en-US" sz="1200" dirty="0"/>
              <a:t>Researchers working in this area include Daniel L. </a:t>
            </a:r>
            <a:r>
              <a:rPr lang="en-US" sz="1200" dirty="0" err="1"/>
              <a:t>Reinholz</a:t>
            </a:r>
            <a:r>
              <a:rPr lang="en-US" sz="1200" dirty="0"/>
              <a:t>, </a:t>
            </a:r>
            <a:r>
              <a:rPr lang="en-US" sz="1200" dirty="0" err="1"/>
              <a:t>Niral</a:t>
            </a:r>
            <a:r>
              <a:rPr lang="en-US" sz="1200" dirty="0"/>
              <a:t> Shah, </a:t>
            </a:r>
            <a:r>
              <a:rPr lang="en-US" sz="1200" dirty="0" err="1"/>
              <a:t>Yasmiyn</a:t>
            </a:r>
            <a:r>
              <a:rPr lang="en-US" sz="1200" dirty="0"/>
              <a:t> Irizarry, and Jamaal S. Matthews.</a:t>
            </a:r>
          </a:p>
          <a:p>
            <a:pPr>
              <a:spcBef>
                <a:spcPts val="600"/>
              </a:spcBef>
            </a:pPr>
            <a:r>
              <a:rPr lang="en-US" sz="1200" dirty="0"/>
              <a:t>Many measurement-related questions warrant further study, including </a:t>
            </a:r>
            <a:r>
              <a:rPr lang="en-US" sz="1200" b="1" dirty="0"/>
              <a:t>validating survey measures of known constructs like mathematics engagement and mathematics identity with minoritized student populations </a:t>
            </a:r>
            <a:r>
              <a:rPr lang="en-US" sz="1200" dirty="0"/>
              <a:t>and developing more culturally responsive measures as needed; i.e., </a:t>
            </a:r>
            <a:r>
              <a:rPr lang="en-US" sz="1200" b="1" i="1" dirty="0"/>
              <a:t>what are culturally-responsive and asset-based measures of mathematics engagement and identity?</a:t>
            </a:r>
            <a:r>
              <a:rPr lang="en-US" sz="1200" dirty="0"/>
              <a:t> Jamaal S. Matthews, DeLeon L. Gray, and </a:t>
            </a:r>
            <a:r>
              <a:rPr lang="en-US" sz="1200" dirty="0" err="1"/>
              <a:t>Yasmiyn</a:t>
            </a:r>
            <a:r>
              <a:rPr lang="en-US" sz="1200" dirty="0"/>
              <a:t> Irizarry have begun this kind of work for belonging in mathematics and mathematics identity, and Amanda L. Roy is advancing a revised SEL framework that is asset-based and responsive to the cultural experiences of minoritized communities that could be influential.</a:t>
            </a:r>
          </a:p>
          <a:p>
            <a:pPr>
              <a:spcBef>
                <a:spcPts val="600"/>
              </a:spcBef>
            </a:pPr>
            <a:r>
              <a:rPr lang="en-US" sz="1200" dirty="0"/>
              <a:t>A related need is to develop new measures that </a:t>
            </a:r>
            <a:r>
              <a:rPr lang="en-US" sz="1200" b="1" dirty="0"/>
              <a:t>capture core dimensions of mathematics learning </a:t>
            </a:r>
            <a:r>
              <a:rPr lang="en-US" sz="1200" dirty="0"/>
              <a:t>that emerge from the broad mathematics education literature: that is, </a:t>
            </a:r>
            <a:r>
              <a:rPr lang="en-US" sz="1200" b="1" i="1" dirty="0"/>
              <a:t>what new assessments of mathematics learning are needed to align our understanding of mathematics success with the demands of postsecondary and work environments?</a:t>
            </a:r>
            <a:r>
              <a:rPr lang="en-US" sz="1200" dirty="0"/>
              <a:t> According to mathematics scholars, new forms of assessment may be needed to capture the mathematics skills, knowledge, ways of thinking, and mindsets that are in demand in postsecondary mathematics environments, the STEM labor force, and for navigating the world more generally. Such assessments must be flexible enough to recognize and value constructs such as </a:t>
            </a:r>
            <a:r>
              <a:rPr lang="en-US" sz="1200" b="1" i="1" dirty="0"/>
              <a:t>thinking mathematically </a:t>
            </a:r>
            <a:r>
              <a:rPr lang="en-US" sz="1200" dirty="0"/>
              <a:t>(i.e., the varied ways that students produce new mathematical knowledge as they solve mathematics problems or apply mathematics to real world situations) that may differ from the dominant white, middle-class ways of thinking, and </a:t>
            </a:r>
            <a:r>
              <a:rPr lang="en-US" sz="1200" b="1" i="1" dirty="0"/>
              <a:t>collective learning</a:t>
            </a:r>
            <a:r>
              <a:rPr lang="en-US" sz="1200" i="1" dirty="0"/>
              <a:t>, </a:t>
            </a:r>
            <a:r>
              <a:rPr lang="en-US" sz="1200" dirty="0"/>
              <a:t>as students generate new mathematics knowledge interactively in groups.</a:t>
            </a:r>
          </a:p>
          <a:p>
            <a:pPr>
              <a:spcBef>
                <a:spcPts val="600"/>
              </a:spcBef>
            </a:pPr>
            <a:r>
              <a:rPr lang="en-US" sz="1200" dirty="0"/>
              <a:t>Many questions about </a:t>
            </a:r>
            <a:r>
              <a:rPr lang="en-US" sz="1200" b="1" dirty="0"/>
              <a:t>implementing the guiding principles given the complexities of teaching and learning </a:t>
            </a:r>
            <a:r>
              <a:rPr lang="en-US" sz="1200" dirty="0"/>
              <a:t>also remain. A key next step is to bring the guiding principles into dialogue with the lived experiences of students, educators, curriculum and assessment developers, and educator preparation and professional learning providers in order to operationalize the principles in context and then engage in a dynamic feedback loop with research. Questions that might be addressed through such efforts include:</a:t>
            </a:r>
          </a:p>
          <a:p>
            <a:pPr lvl="1">
              <a:spcBef>
                <a:spcPts val="0"/>
              </a:spcBef>
            </a:pPr>
            <a:r>
              <a:rPr lang="en-US" sz="1200" b="1" i="1" dirty="0"/>
              <a:t>How does critical consciousness raising look different for pre-service compared to in-service mathematics teachers? </a:t>
            </a:r>
          </a:p>
          <a:p>
            <a:pPr lvl="1">
              <a:spcBef>
                <a:spcPts val="0"/>
              </a:spcBef>
            </a:pPr>
            <a:r>
              <a:rPr lang="en-US" sz="1200" b="1" i="1" dirty="0"/>
              <a:t>How can mathematics teachers attend to and be responsive to the multiple identities and experiences represented in their classroom?</a:t>
            </a:r>
          </a:p>
          <a:p>
            <a:pPr lvl="1">
              <a:spcBef>
                <a:spcPts val="0"/>
              </a:spcBef>
            </a:pPr>
            <a:r>
              <a:rPr lang="en-US" sz="1200" b="1" i="1" dirty="0"/>
              <a:t>What aspects of mathematics curriculum can or should be adapted to the local context and what conditions support mathematics teachers to do this well (i.e., authentically rather than superficially and without sacrificing rigor) in practice? </a:t>
            </a:r>
          </a:p>
          <a:p>
            <a:pPr lvl="1">
              <a:spcBef>
                <a:spcPts val="0"/>
              </a:spcBef>
            </a:pPr>
            <a:r>
              <a:rPr lang="en-US" sz="1200" b="1" i="1" dirty="0"/>
              <a:t>How might mathematics learning environments need to be differentiated to support students at different stages of their development (e.g., for 3</a:t>
            </a:r>
            <a:r>
              <a:rPr lang="en-US" sz="1200" b="1" i="1" baseline="30000" dirty="0"/>
              <a:t>rd</a:t>
            </a:r>
            <a:r>
              <a:rPr lang="en-US" sz="1200" b="1" i="1" dirty="0"/>
              <a:t> graders relative to 9</a:t>
            </a:r>
            <a:r>
              <a:rPr lang="en-US" sz="1200" b="1" i="1" baseline="30000" dirty="0"/>
              <a:t>th</a:t>
            </a:r>
            <a:r>
              <a:rPr lang="en-US" sz="1200" b="1" i="1" dirty="0"/>
              <a:t> graders)?  </a:t>
            </a:r>
          </a:p>
        </p:txBody>
      </p:sp>
    </p:spTree>
    <p:extLst>
      <p:ext uri="{BB962C8B-B14F-4D97-AF65-F5344CB8AC3E}">
        <p14:creationId xmlns:p14="http://schemas.microsoft.com/office/powerpoint/2010/main" val="32508110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Points of connection between the IME ECF and MSN’s K-12 Teachers &amp; Classrooms portfolio of research investments </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10" name="btfpBulletedList786325"/>
          <p:cNvSpPr txBox="1"/>
          <p:nvPr>
            <p:custDataLst>
              <p:tags r:id="rId3"/>
            </p:custDataLst>
          </p:nvPr>
        </p:nvSpPr>
        <p:spPr bwMode="gray">
          <a:xfrm>
            <a:off x="385199" y="1190170"/>
            <a:ext cx="9195155" cy="5797347"/>
          </a:xfrm>
          <a:prstGeom prst="rect">
            <a:avLst/>
          </a:prstGeom>
          <a:noFill/>
        </p:spPr>
        <p:txBody>
          <a:bodyPr vert="horz" wrap="square" lIns="36000" tIns="36000" rIns="36000" bIns="36000" rtlCol="0">
            <a:spAutoFit/>
          </a:bodyPr>
          <a:lstStyle/>
          <a:p>
            <a:pPr marL="0" indent="0">
              <a:spcBef>
                <a:spcPts val="600"/>
              </a:spcBef>
              <a:buNone/>
            </a:pPr>
            <a:r>
              <a:rPr lang="en-US" sz="1400" b="1" dirty="0"/>
              <a:t>Insights from the IME ECF will complement other qualitative, descriptive, and quasi-experimental studies that are currently underway with the support of BMGF in the MSN’s K-12 Teachers &amp; Classrooms Portfolio</a:t>
            </a:r>
            <a:r>
              <a:rPr lang="en-US" sz="1400" dirty="0"/>
              <a:t>, including Bonilla &amp; Dee, </a:t>
            </a:r>
            <a:r>
              <a:rPr lang="en-US" sz="1400" dirty="0" err="1"/>
              <a:t>D’Mello</a:t>
            </a:r>
            <a:r>
              <a:rPr lang="en-US" sz="1400" dirty="0"/>
              <a:t> &amp; </a:t>
            </a:r>
            <a:r>
              <a:rPr lang="en-US" sz="1400" dirty="0" err="1"/>
              <a:t>Wormington</a:t>
            </a:r>
            <a:r>
              <a:rPr lang="en-US" sz="1400" dirty="0"/>
              <a:t>, </a:t>
            </a:r>
            <a:r>
              <a:rPr lang="en-US" sz="1400" dirty="0" err="1"/>
              <a:t>Grodsky</a:t>
            </a:r>
            <a:r>
              <a:rPr lang="en-US" sz="1400" dirty="0"/>
              <a:t> &amp; Destin, Irizarry, and Matthews &amp; Gray.</a:t>
            </a:r>
          </a:p>
          <a:p>
            <a:pPr marL="400050" indent="-157163">
              <a:spcBef>
                <a:spcPts val="600"/>
              </a:spcBef>
            </a:pPr>
            <a:r>
              <a:rPr lang="en-US" sz="1200" dirty="0"/>
              <a:t>The kinds of behavioral, practice, and structural change that are called for in education need studies of context, mechanism, and outcomes together. RCTs have the potential to lose this kind of information as part of efforts to isolate a single source of variation. (For more context, see Deming’s Theory of Profound Knowledge.)</a:t>
            </a:r>
          </a:p>
          <a:p>
            <a:pPr marL="0" indent="0">
              <a:buNone/>
            </a:pPr>
            <a:r>
              <a:rPr lang="en-US" sz="1400" dirty="0"/>
              <a:t>These K-12 Teachers &amp; Classrooms projects will help address key gaps in the research base that surfaced in the IME ECF:</a:t>
            </a:r>
          </a:p>
          <a:p>
            <a:pPr marL="400050" indent="-157163">
              <a:spcBef>
                <a:spcPts val="600"/>
              </a:spcBef>
            </a:pPr>
            <a:r>
              <a:rPr lang="en-US" sz="1200" dirty="0"/>
              <a:t>There are many excellent studies that codify and describe racialized and gendered teacher practices in mathematics in critical scholarship; however:</a:t>
            </a:r>
          </a:p>
          <a:p>
            <a:pPr marL="750888" lvl="2" indent="-195263"/>
            <a:r>
              <a:rPr lang="en-US" sz="1200" dirty="0"/>
              <a:t>There are </a:t>
            </a:r>
            <a:r>
              <a:rPr lang="en-US" sz="1200" b="1" dirty="0"/>
              <a:t>no empirical studies of how teachers' beliefs about working with middles grades minoritized students in mathematics are tied to practices </a:t>
            </a:r>
            <a:r>
              <a:rPr lang="en-US" sz="1200" dirty="0"/>
              <a:t>(treatment of students), </a:t>
            </a:r>
            <a:r>
              <a:rPr lang="en-US" sz="1200" b="1" dirty="0"/>
              <a:t>structures</a:t>
            </a:r>
            <a:r>
              <a:rPr lang="en-US" sz="1200" dirty="0"/>
              <a:t> (racialized tracking), </a:t>
            </a:r>
            <a:r>
              <a:rPr lang="en-US" sz="1200" b="1" dirty="0"/>
              <a:t>and student outcomes </a:t>
            </a:r>
            <a:r>
              <a:rPr lang="en-US" sz="1200" dirty="0"/>
              <a:t>(including the development of mathematics identity and interests)</a:t>
            </a:r>
            <a:r>
              <a:rPr lang="en-US" sz="1200" dirty="0">
                <a:solidFill>
                  <a:schemeClr val="bg2"/>
                </a:solidFill>
              </a:rPr>
              <a:t> [relevant K-12 Teachers &amp; Classrooms project: Irizarry]</a:t>
            </a:r>
          </a:p>
          <a:p>
            <a:pPr marL="750888" lvl="2" indent="-195263"/>
            <a:r>
              <a:rPr lang="en-US" sz="1200" dirty="0"/>
              <a:t>There are </a:t>
            </a:r>
            <a:r>
              <a:rPr lang="en-US" sz="1200" b="1" dirty="0"/>
              <a:t>very few studies that connect the conceptual frameworks for teacher practices (and language) developed by critical mathematics scholars to student academic / achievement outcomes</a:t>
            </a:r>
            <a:r>
              <a:rPr lang="en-US" sz="1200" dirty="0"/>
              <a:t>. The rich observational </a:t>
            </a:r>
            <a:r>
              <a:rPr lang="en-US" sz="1200" b="1" dirty="0"/>
              <a:t>MET data allows for these frameworks to be applied—and potentially extended</a:t>
            </a:r>
            <a:r>
              <a:rPr lang="en-US" sz="1200" dirty="0"/>
              <a:t> as they are put to the rigorous test of teachers’ real in-action behaviors—</a:t>
            </a:r>
            <a:r>
              <a:rPr lang="en-US" sz="1200" b="1" dirty="0"/>
              <a:t>and connected to achievement data</a:t>
            </a:r>
            <a:r>
              <a:rPr lang="en-US" sz="1200" dirty="0"/>
              <a:t>. Questions about how dynamic relationships between teachers and students unfold in ways that matter for achievement are particularly exciting and will be analyzed using multiple approaches (natural language processing and machine learning, hand coding) </a:t>
            </a:r>
            <a:r>
              <a:rPr lang="en-US" sz="1200" dirty="0">
                <a:solidFill>
                  <a:schemeClr val="bg2"/>
                </a:solidFill>
              </a:rPr>
              <a:t>[relevant K-12 Teachers &amp; Classrooms projects: Matthews &amp; Gray; </a:t>
            </a:r>
            <a:r>
              <a:rPr lang="en-US" sz="1200" dirty="0" err="1">
                <a:solidFill>
                  <a:schemeClr val="bg2"/>
                </a:solidFill>
              </a:rPr>
              <a:t>D'Mello</a:t>
            </a:r>
            <a:r>
              <a:rPr lang="en-US" sz="1200" dirty="0">
                <a:solidFill>
                  <a:schemeClr val="bg2"/>
                </a:solidFill>
              </a:rPr>
              <a:t> &amp; </a:t>
            </a:r>
            <a:r>
              <a:rPr lang="en-US" sz="1200" dirty="0" err="1">
                <a:solidFill>
                  <a:schemeClr val="bg2"/>
                </a:solidFill>
              </a:rPr>
              <a:t>Wormington</a:t>
            </a:r>
            <a:r>
              <a:rPr lang="en-US" sz="1200" dirty="0">
                <a:solidFill>
                  <a:schemeClr val="bg2"/>
                </a:solidFill>
              </a:rPr>
              <a:t>]</a:t>
            </a:r>
          </a:p>
          <a:p>
            <a:pPr marL="400050" indent="-157163">
              <a:spcBef>
                <a:spcPts val="600"/>
              </a:spcBef>
            </a:pPr>
            <a:r>
              <a:rPr lang="en-US" sz="1200" dirty="0"/>
              <a:t>The importance of </a:t>
            </a:r>
            <a:r>
              <a:rPr lang="en-US" sz="1200" b="1" dirty="0"/>
              <a:t>students’ meaning-making about belonging and inclusion in mathematics classrooms</a:t>
            </a:r>
            <a:r>
              <a:rPr lang="en-US" sz="1200" dirty="0"/>
              <a:t>, and in particular, how these experiences vary within classrooms and schools is a key contribution, particularly from a sociological perspective, </a:t>
            </a:r>
            <a:r>
              <a:rPr lang="en-US" sz="1200" b="1" dirty="0"/>
              <a:t>that</a:t>
            </a:r>
            <a:r>
              <a:rPr lang="en-US" sz="1200" dirty="0"/>
              <a:t> </a:t>
            </a:r>
            <a:r>
              <a:rPr lang="en-US" sz="1200" b="1" dirty="0"/>
              <a:t>ties these experiences to the broader school and district context</a:t>
            </a:r>
            <a:r>
              <a:rPr lang="en-US" sz="1200" dirty="0"/>
              <a:t> </a:t>
            </a:r>
            <a:r>
              <a:rPr lang="en-US" sz="1200" dirty="0">
                <a:solidFill>
                  <a:schemeClr val="bg2"/>
                </a:solidFill>
              </a:rPr>
              <a:t>[relevant K-12 Teachers &amp; Classrooms project: </a:t>
            </a:r>
            <a:r>
              <a:rPr lang="en-US" sz="1200" dirty="0" err="1">
                <a:solidFill>
                  <a:schemeClr val="bg2"/>
                </a:solidFill>
              </a:rPr>
              <a:t>Grodsky</a:t>
            </a:r>
            <a:r>
              <a:rPr lang="en-US" sz="1200" dirty="0">
                <a:solidFill>
                  <a:schemeClr val="bg2"/>
                </a:solidFill>
              </a:rPr>
              <a:t> &amp; Destin]</a:t>
            </a:r>
          </a:p>
          <a:p>
            <a:pPr marL="400050" indent="-157163">
              <a:spcBef>
                <a:spcPts val="600"/>
              </a:spcBef>
            </a:pPr>
            <a:r>
              <a:rPr lang="en-US" sz="1200" b="1" dirty="0"/>
              <a:t>A test of the impact of an inclusive subject-specific curriculum on high school graduation outcomes is a proof of concept test for Gholson’s (IME faculty contributor) hypotheses about the importance of culturally responsive, human-centered curriculum as a key lever. </a:t>
            </a:r>
            <a:r>
              <a:rPr lang="en-US" sz="1200" dirty="0"/>
              <a:t>This work ties culturally-relevant curriculum to longer-run academic success, and importantly, will be the first examination of the role of students’ psychological experiences (e.g., belonging) in shaping the impacts of a culturally-responsive curriculum intervention. Attendance and grades are other key mechanisms that we know are impacted by the curriculum intervention from these researchers' earlier work. </a:t>
            </a:r>
            <a:r>
              <a:rPr lang="en-US" sz="1200" dirty="0">
                <a:solidFill>
                  <a:schemeClr val="bg2"/>
                </a:solidFill>
              </a:rPr>
              <a:t>[relevant K-12 Teachers &amp; Classrooms project: Bonilla &amp; Dee]</a:t>
            </a:r>
          </a:p>
        </p:txBody>
      </p:sp>
    </p:spTree>
    <p:extLst>
      <p:ext uri="{BB962C8B-B14F-4D97-AF65-F5344CB8AC3E}">
        <p14:creationId xmlns:p14="http://schemas.microsoft.com/office/powerpoint/2010/main" val="36201009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latin typeface="Calibri" panose="020F0502020204030204" pitchFamily="34" charset="0"/>
                <a:ea typeface="Verdana" panose="020B0604030504040204" pitchFamily="34" charset="0"/>
                <a:cs typeface="Calibri" panose="020F0502020204030204" pitchFamily="34" charset="0"/>
                <a:sym typeface="Verdana"/>
              </a:rPr>
              <a:t>For more information</a:t>
            </a:r>
            <a:endParaRPr lang="en-US" dirty="0"/>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TextBox 3">
            <a:extLst>
              <a:ext uri="{FF2B5EF4-FFF2-40B4-BE49-F238E27FC236}">
                <a16:creationId xmlns:a16="http://schemas.microsoft.com/office/drawing/2014/main" id="{FA7261DA-686D-DC4C-9AC6-36148A7A204E}"/>
              </a:ext>
            </a:extLst>
          </p:cNvPr>
          <p:cNvSpPr txBox="1"/>
          <p:nvPr/>
        </p:nvSpPr>
        <p:spPr bwMode="gray">
          <a:xfrm>
            <a:off x="385200" y="1274962"/>
            <a:ext cx="9048732" cy="3489023"/>
          </a:xfrm>
          <a:prstGeom prst="rect">
            <a:avLst/>
          </a:prstGeom>
          <a:noFill/>
        </p:spPr>
        <p:txBody>
          <a:bodyPr wrap="square" lIns="36000" tIns="36000" rIns="36000" bIns="36000" rtlCol="0">
            <a:spAutoFit/>
          </a:bodyPr>
          <a:lstStyle/>
          <a:p>
            <a:pPr>
              <a:spcBef>
                <a:spcPts val="600"/>
              </a:spcBef>
            </a:pPr>
            <a:r>
              <a:rPr lang="en-US" sz="1600" dirty="0"/>
              <a:t>The interpretive summary by Nicole Williams </a:t>
            </a:r>
            <a:r>
              <a:rPr lang="en-US" sz="1600" dirty="0" err="1"/>
              <a:t>Beechum</a:t>
            </a:r>
            <a:r>
              <a:rPr lang="en-US" sz="1600" dirty="0"/>
              <a:t> is available online at </a:t>
            </a:r>
            <a:r>
              <a:rPr lang="en-US" sz="1600" dirty="0">
                <a:hlinkClick r:id="rId4"/>
              </a:rPr>
              <a:t>https://bit.ly/3gfSe0p</a:t>
            </a:r>
            <a:r>
              <a:rPr lang="en-US" sz="1600" dirty="0"/>
              <a:t>. This paper offers practice-focused insights on the scholarly base and the pressing need to create inclusive environments in mathematics.</a:t>
            </a:r>
          </a:p>
          <a:p>
            <a:pPr>
              <a:spcBef>
                <a:spcPts val="600"/>
              </a:spcBef>
            </a:pPr>
            <a:endParaRPr lang="en-US" sz="1600" dirty="0"/>
          </a:p>
          <a:p>
            <a:pPr>
              <a:spcBef>
                <a:spcPts val="600"/>
              </a:spcBef>
            </a:pPr>
            <a:r>
              <a:rPr lang="en-US" sz="1600" dirty="0"/>
              <a:t>We expect the other fellows’ manuscripts to be publicly accessible in fall 2020. Sign up for our newsletters at </a:t>
            </a:r>
            <a:r>
              <a:rPr lang="en-US" sz="1600" dirty="0">
                <a:hlinkClick r:id="rId5"/>
              </a:rPr>
              <a:t>mindsetscholarsnetwork.org </a:t>
            </a:r>
            <a:r>
              <a:rPr lang="en-US" sz="1600" dirty="0"/>
              <a:t>to be notified when they are available. </a:t>
            </a:r>
          </a:p>
          <a:p>
            <a:pPr>
              <a:spcBef>
                <a:spcPts val="600"/>
              </a:spcBef>
            </a:pPr>
            <a:endParaRPr lang="en-US" sz="1600" dirty="0"/>
          </a:p>
          <a:p>
            <a:pPr>
              <a:spcBef>
                <a:spcPts val="600"/>
              </a:spcBef>
            </a:pPr>
            <a:r>
              <a:rPr lang="en-US" sz="1600" dirty="0"/>
              <a:t>For questions about this deck, contact Kaleen Healey, MSN’s Director of Strategic Outreach and Partnerships, at </a:t>
            </a:r>
            <a:r>
              <a:rPr lang="en-US" sz="1600" dirty="0">
                <a:hlinkClick r:id="rId6"/>
              </a:rPr>
              <a:t>kaleen@mindsetscholarsnetwork.org</a:t>
            </a:r>
            <a:r>
              <a:rPr lang="en-US" sz="1600" dirty="0"/>
              <a:t>. </a:t>
            </a:r>
          </a:p>
          <a:p>
            <a:pPr>
              <a:spcBef>
                <a:spcPts val="600"/>
              </a:spcBef>
            </a:pPr>
            <a:endParaRPr lang="en-US" sz="1600" dirty="0"/>
          </a:p>
          <a:p>
            <a:pPr>
              <a:spcBef>
                <a:spcPts val="600"/>
              </a:spcBef>
            </a:pPr>
            <a:r>
              <a:rPr lang="en-US" sz="1600" dirty="0"/>
              <a:t>For questions about the research or the IME ECF, contact Shanette Porter, MSN’s Director of Research and Senior Fellow, at </a:t>
            </a:r>
            <a:r>
              <a:rPr lang="en-US" sz="1600" dirty="0">
                <a:hlinkClick r:id="rId7"/>
              </a:rPr>
              <a:t>shanette@mindsetscholarsnetwork.org</a:t>
            </a:r>
            <a:r>
              <a:rPr lang="en-US" sz="1600" dirty="0"/>
              <a:t>. </a:t>
            </a:r>
          </a:p>
        </p:txBody>
      </p:sp>
    </p:spTree>
    <p:extLst>
      <p:ext uri="{BB962C8B-B14F-4D97-AF65-F5344CB8AC3E}">
        <p14:creationId xmlns:p14="http://schemas.microsoft.com/office/powerpoint/2010/main" val="37672122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Executive summary, continued</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TextBox 3">
            <a:extLst>
              <a:ext uri="{FF2B5EF4-FFF2-40B4-BE49-F238E27FC236}">
                <a16:creationId xmlns:a16="http://schemas.microsoft.com/office/drawing/2014/main" id="{7E74B6E8-DE1C-EC4F-9D29-1C4D71C06FAD}"/>
              </a:ext>
            </a:extLst>
          </p:cNvPr>
          <p:cNvSpPr txBox="1"/>
          <p:nvPr/>
        </p:nvSpPr>
        <p:spPr bwMode="gray">
          <a:xfrm>
            <a:off x="385200" y="981393"/>
            <a:ext cx="9195155" cy="6489844"/>
          </a:xfrm>
          <a:prstGeom prst="rect">
            <a:avLst/>
          </a:prstGeom>
          <a:noFill/>
        </p:spPr>
        <p:txBody>
          <a:bodyPr wrap="square" lIns="36000" tIns="36000" rIns="36000" bIns="36000" rtlCol="0">
            <a:spAutoFit/>
          </a:bodyPr>
          <a:lstStyle/>
          <a:p>
            <a:pPr marL="0" indent="0">
              <a:buNone/>
            </a:pPr>
            <a:r>
              <a:rPr lang="en-US" sz="1200" dirty="0"/>
              <a:t>The fellowship papers suggest five interrelated guiding principles for creating more inclusive mathematics environments:</a:t>
            </a:r>
          </a:p>
          <a:p>
            <a:pPr lvl="0">
              <a:spcBef>
                <a:spcPts val="600"/>
              </a:spcBef>
            </a:pPr>
            <a:r>
              <a:rPr lang="en-US" sz="1200" b="1" dirty="0"/>
              <a:t>Mathematics educators need critical consciousness</a:t>
            </a:r>
            <a:r>
              <a:rPr lang="en-US" sz="1200" dirty="0"/>
              <a:t> – i.e., they understand how marginalization and bias are expressed in mathematics environments and work to actively counter it via their instructional choices and interactions with students. Examples of what educator critical consciousness can look like in practice include confronting homophobic language, employing complex instruction, explicitly</a:t>
            </a:r>
            <a:r>
              <a:rPr lang="en-US" sz="1200" b="1" dirty="0"/>
              <a:t> </a:t>
            </a:r>
            <a:r>
              <a:rPr lang="en-US" sz="1200" dirty="0"/>
              <a:t>praising the contributions of students who have a stigmatized identity in mathematics, or incorporating students’ uses of mathematics outside of school into their classwork.</a:t>
            </a:r>
          </a:p>
          <a:p>
            <a:pPr lvl="0">
              <a:spcBef>
                <a:spcPts val="600"/>
              </a:spcBef>
            </a:pPr>
            <a:r>
              <a:rPr lang="en-US" sz="1200" b="1" dirty="0"/>
              <a:t>Mathematics curriculum should reflect a more expansive view of mathematics, including the history of mathematical concepts, the uses of mathematics in different cultures, and the application of mathematics for understanding current events</a:t>
            </a:r>
            <a:r>
              <a:rPr lang="en-US" sz="1200" dirty="0"/>
              <a:t>. Inclusive curricular materials represent the wide range of identities and communities that use mathematics and provide students with copious examples and opportunities to see how mathematical concepts are applied in the real world.</a:t>
            </a:r>
          </a:p>
          <a:p>
            <a:pPr lvl="0">
              <a:spcBef>
                <a:spcPts val="600"/>
              </a:spcBef>
            </a:pPr>
            <a:r>
              <a:rPr lang="en-US" sz="1200" b="1" dirty="0"/>
              <a:t>Mathematics curriculum and instruction should be adaptable so that it is relevant to the specific students in the class. </a:t>
            </a:r>
            <a:r>
              <a:rPr lang="en-US" sz="1200" dirty="0"/>
              <a:t>This can take the form of using culturally responsive educational practices, welcoming students’ uses of their preferred language, and engaging students in choosing topics to study using mathematics.</a:t>
            </a:r>
          </a:p>
          <a:p>
            <a:pPr lvl="0">
              <a:spcBef>
                <a:spcPts val="600"/>
              </a:spcBef>
            </a:pPr>
            <a:r>
              <a:rPr lang="en-US" sz="1200" b="1" dirty="0"/>
              <a:t>Mathematics curriculum and instruction should feature meaningful opportunities to engage in collaborative work.</a:t>
            </a:r>
            <a:r>
              <a:rPr lang="en-US" sz="1200" dirty="0"/>
              <a:t> Sharing their thinking in peer groups can support students’ mathematics identity development, and collaborative work promotes cultural continuity for students whose cultures value community and cooperation. </a:t>
            </a:r>
          </a:p>
          <a:p>
            <a:pPr lvl="0">
              <a:spcBef>
                <a:spcPts val="600"/>
              </a:spcBef>
            </a:pPr>
            <a:r>
              <a:rPr lang="en-US" sz="1200" b="1" dirty="0"/>
              <a:t>Assessment practices and policies should prioritize deep mathematical thinking, exploration, and collaboration.</a:t>
            </a:r>
            <a:r>
              <a:rPr lang="en-US" sz="1200" dirty="0"/>
              <a:t> Traditional assessment practices in mathematics – which reflect and reinforce persistent, marginalizing notions linking mathematics aptitude with easily, quickly, and independently arriving at a correct answer – conflict with career mathematicians’ views of mathematics as highly social, collaborative, and grounded in intuition. </a:t>
            </a:r>
          </a:p>
          <a:p>
            <a:pPr marL="0" indent="0">
              <a:buNone/>
            </a:pPr>
            <a:r>
              <a:rPr lang="en-US" sz="1200" dirty="0"/>
              <a:t>The guiding principles are drawn from research on students’ experiences with and perceptions of mathematics. While these five principles represent </a:t>
            </a:r>
            <a:r>
              <a:rPr lang="en-US" sz="1200" b="1" dirty="0"/>
              <a:t>clear themes that arose across multiple systematic literature reviews of dozens of studies over decades of research, </a:t>
            </a:r>
            <a:r>
              <a:rPr lang="en-US" sz="1200" dirty="0"/>
              <a:t>some features of mathematics instruction and schools (e.g., course tracking and access to rigorous coursework within and between schools) received lighter coverage across the papers and could be the focus of future efforts to understand what is known from the existing literature. There are </a:t>
            </a:r>
            <a:r>
              <a:rPr lang="en-US" sz="1200" b="1" dirty="0"/>
              <a:t>many research gaps and urgent questions that remain, </a:t>
            </a:r>
            <a:r>
              <a:rPr lang="en-US" sz="1200" dirty="0"/>
              <a:t>including connecting critical mathematics teacher practices in middle grades to longer-run outcomes in mathematics, validating survey measures of known constructs with minoritized student populations, aligning assessments of  mathematics learning with the demands of postsecondary and work environments, and operationalizing and implementing the guiding principles given the complexities of teaching and learning.</a:t>
            </a:r>
          </a:p>
          <a:p>
            <a:pPr marL="0" indent="0">
              <a:buNone/>
            </a:pPr>
            <a:r>
              <a:rPr lang="en-US" sz="1200" dirty="0"/>
              <a:t>In addition, MSN’s K-12 Teachers &amp; Classrooms Portfolio, also supported by BMGF, includes qualitative, descriptive, and quasi-experimental studies that will help address key gaps in the research base that surfaced in the IME ECF.</a:t>
            </a:r>
          </a:p>
        </p:txBody>
      </p:sp>
    </p:spTree>
    <p:extLst>
      <p:ext uri="{BB962C8B-B14F-4D97-AF65-F5344CB8AC3E}">
        <p14:creationId xmlns:p14="http://schemas.microsoft.com/office/powerpoint/2010/main" val="371926397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latin typeface="Calibri" panose="020F0502020204030204" pitchFamily="34" charset="0"/>
                <a:ea typeface="Verdana" panose="020B0604030504040204" pitchFamily="34" charset="0"/>
                <a:cs typeface="Calibri" panose="020F0502020204030204" pitchFamily="34" charset="0"/>
                <a:sym typeface="Verdana"/>
              </a:rPr>
              <a:t>Works cited</a:t>
            </a:r>
            <a:endParaRPr lang="en-US" dirty="0"/>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5" name="TextBox 4">
            <a:extLst>
              <a:ext uri="{FF2B5EF4-FFF2-40B4-BE49-F238E27FC236}">
                <a16:creationId xmlns:a16="http://schemas.microsoft.com/office/drawing/2014/main" id="{87D0DA9C-0E09-2E49-B597-4FA665645947}"/>
              </a:ext>
            </a:extLst>
          </p:cNvPr>
          <p:cNvSpPr txBox="1"/>
          <p:nvPr/>
        </p:nvSpPr>
        <p:spPr bwMode="gray">
          <a:xfrm>
            <a:off x="385199" y="951576"/>
            <a:ext cx="9195157" cy="6536011"/>
          </a:xfrm>
          <a:prstGeom prst="rect">
            <a:avLst/>
          </a:prstGeom>
          <a:noFill/>
        </p:spPr>
        <p:txBody>
          <a:bodyPr wrap="square" lIns="36000" tIns="36000" rIns="36000" bIns="36000" rtlCol="0">
            <a:spAutoFit/>
          </a:bodyPr>
          <a:lstStyle/>
          <a:p>
            <a:pPr marL="288925" indent="-288925">
              <a:spcBef>
                <a:spcPts val="0"/>
              </a:spcBef>
              <a:buNone/>
            </a:pPr>
            <a:r>
              <a:rPr lang="en-US" sz="1200" dirty="0" err="1"/>
              <a:t>Aikenhead</a:t>
            </a:r>
            <a:r>
              <a:rPr lang="en-US" sz="1200" dirty="0"/>
              <a:t>, G. S. (2017). Enhancing school mathematics culturally: A path of reconciliation. </a:t>
            </a:r>
            <a:r>
              <a:rPr lang="en-US" sz="1200" i="1" dirty="0"/>
              <a:t>Canadian Journal of Science, Mathematics and Technology Education</a:t>
            </a:r>
            <a:r>
              <a:rPr lang="en-US" sz="1200" dirty="0"/>
              <a:t>, </a:t>
            </a:r>
            <a:r>
              <a:rPr lang="en-US" sz="1200" i="1" dirty="0"/>
              <a:t>17</a:t>
            </a:r>
            <a:r>
              <a:rPr lang="en-US" sz="1200" dirty="0"/>
              <a:t>(2), 73-140.</a:t>
            </a:r>
          </a:p>
          <a:p>
            <a:pPr marL="288925" indent="-288925">
              <a:spcBef>
                <a:spcPts val="0"/>
              </a:spcBef>
              <a:buNone/>
            </a:pPr>
            <a:r>
              <a:rPr lang="en-US" sz="1200" dirty="0"/>
              <a:t>Agarwal, P. (2020). Disrupting Gendered Epistemic Injustice in K-12 mathematics – A Research Synthesis. Working Paper.</a:t>
            </a:r>
          </a:p>
          <a:p>
            <a:pPr marL="288925" indent="-288925">
              <a:spcBef>
                <a:spcPts val="0"/>
              </a:spcBef>
              <a:buNone/>
            </a:pPr>
            <a:r>
              <a:rPr lang="en-US" sz="1200" dirty="0"/>
              <a:t>Aguirre, J. M., &amp; Zavala, M. del R. (2013). Making culturally responsive mathematics teaching explicit: A lesson analysis tool. </a:t>
            </a:r>
            <a:r>
              <a:rPr lang="en-US" sz="1200" i="1" dirty="0"/>
              <a:t>Pedagogies: An International Journal, 8</a:t>
            </a:r>
            <a:r>
              <a:rPr lang="en-US" sz="1200" dirty="0"/>
              <a:t>(2), 163–190.</a:t>
            </a:r>
          </a:p>
          <a:p>
            <a:pPr marL="288925" indent="-288925">
              <a:spcBef>
                <a:spcPts val="0"/>
              </a:spcBef>
              <a:buNone/>
            </a:pPr>
            <a:r>
              <a:rPr lang="en-US" sz="1200" dirty="0"/>
              <a:t>Ball, D. B. (2020, March). Supporting professionals to counteract racism and oppression in the discretionary spaces of their work. Presentation at the 2020 NCSM Virtual Conference.</a:t>
            </a:r>
          </a:p>
          <a:p>
            <a:pPr marL="288925" indent="-288925">
              <a:spcBef>
                <a:spcPts val="0"/>
              </a:spcBef>
              <a:buNone/>
            </a:pPr>
            <a:r>
              <a:rPr lang="en-US" sz="1200" dirty="0" err="1"/>
              <a:t>Bem</a:t>
            </a:r>
            <a:r>
              <a:rPr lang="en-US" sz="1200" dirty="0"/>
              <a:t>, D. (1972). Self-perception theory. </a:t>
            </a:r>
            <a:r>
              <a:rPr lang="en-US" sz="1200" i="1" dirty="0"/>
              <a:t>Advances in Experimental Social Psychology, 6</a:t>
            </a:r>
            <a:r>
              <a:rPr lang="en-US" sz="1200" dirty="0"/>
              <a:t>, 1-62.</a:t>
            </a:r>
          </a:p>
          <a:p>
            <a:pPr marL="288925" indent="-288925">
              <a:spcBef>
                <a:spcPts val="0"/>
              </a:spcBef>
              <a:buNone/>
            </a:pPr>
            <a:r>
              <a:rPr lang="en-US" sz="1200" dirty="0" err="1"/>
              <a:t>Berlinghoff</a:t>
            </a:r>
            <a:r>
              <a:rPr lang="en-US" sz="1200" dirty="0"/>
              <a:t>, W. P., &amp; </a:t>
            </a:r>
            <a:r>
              <a:rPr lang="en-US" sz="1200" dirty="0" err="1"/>
              <a:t>Gouvêa</a:t>
            </a:r>
            <a:r>
              <a:rPr lang="en-US" sz="1200" dirty="0"/>
              <a:t>, F. Q. (2002). </a:t>
            </a:r>
            <a:r>
              <a:rPr lang="en-US" sz="1200" i="1" dirty="0"/>
              <a:t>Math through the Ages: A Gentle History for Teachers and Others</a:t>
            </a:r>
            <a:r>
              <a:rPr lang="en-US" sz="1200" dirty="0"/>
              <a:t>. American Mathematical Society.</a:t>
            </a:r>
          </a:p>
          <a:p>
            <a:pPr marL="288925" indent="-288925">
              <a:spcBef>
                <a:spcPts val="0"/>
              </a:spcBef>
              <a:buNone/>
            </a:pPr>
            <a:r>
              <a:rPr lang="en-US" sz="1200" dirty="0" err="1"/>
              <a:t>Boaler</a:t>
            </a:r>
            <a:r>
              <a:rPr lang="en-US" sz="1200" dirty="0"/>
              <a:t>, J. (1997). Reclaiming school mathematics: The girls fight back. </a:t>
            </a:r>
            <a:r>
              <a:rPr lang="en-US" sz="1200" i="1" dirty="0"/>
              <a:t>Gender and Education</a:t>
            </a:r>
            <a:r>
              <a:rPr lang="en-US" sz="1200" dirty="0"/>
              <a:t>, 9(3), 285–305. </a:t>
            </a:r>
          </a:p>
          <a:p>
            <a:pPr marL="288925" indent="-288925">
              <a:spcBef>
                <a:spcPts val="0"/>
              </a:spcBef>
              <a:buNone/>
            </a:pPr>
            <a:r>
              <a:rPr lang="en-US" sz="1200" dirty="0" err="1"/>
              <a:t>Boaler</a:t>
            </a:r>
            <a:r>
              <a:rPr lang="en-US" sz="1200" dirty="0"/>
              <a:t>, J. (2002). Paying the price for “sugar and spice”: Shifting the analytical lens in equity research. </a:t>
            </a:r>
            <a:r>
              <a:rPr lang="en-US" sz="1200" i="1" dirty="0"/>
              <a:t>Mathematical Thinking and Learning, 4</a:t>
            </a:r>
            <a:r>
              <a:rPr lang="en-US" sz="1200" dirty="0"/>
              <a:t>(2&amp;3), 127–144. </a:t>
            </a:r>
          </a:p>
          <a:p>
            <a:pPr marL="288925" indent="-288925">
              <a:spcBef>
                <a:spcPts val="0"/>
              </a:spcBef>
              <a:buNone/>
            </a:pPr>
            <a:r>
              <a:rPr lang="en-US" sz="1200" dirty="0" err="1"/>
              <a:t>Boaler</a:t>
            </a:r>
            <a:r>
              <a:rPr lang="en-US" sz="1200" dirty="0"/>
              <a:t>, J. (2016). Mathematical mindsets: Unleashing students' potential through creative math, inspiring messages and innovative teaching. John Wiley &amp; Sons.</a:t>
            </a:r>
          </a:p>
          <a:p>
            <a:pPr marL="288925" indent="-288925">
              <a:spcBef>
                <a:spcPts val="0"/>
              </a:spcBef>
              <a:buNone/>
            </a:pPr>
            <a:r>
              <a:rPr lang="en-US" sz="1200" dirty="0" err="1"/>
              <a:t>Boaler</a:t>
            </a:r>
            <a:r>
              <a:rPr lang="en-US" sz="1200" dirty="0"/>
              <a:t>, J., &amp; </a:t>
            </a:r>
            <a:r>
              <a:rPr lang="en-US" sz="1200" dirty="0" err="1"/>
              <a:t>Greeno</a:t>
            </a:r>
            <a:r>
              <a:rPr lang="en-US" sz="1200" dirty="0"/>
              <a:t>, J. G. (2000). Identity, agency, and knowing in mathematics worlds. </a:t>
            </a:r>
            <a:r>
              <a:rPr lang="en-US" sz="1200" i="1" dirty="0"/>
              <a:t>Multiple perspectives on mathematics teaching and learning</a:t>
            </a:r>
            <a:r>
              <a:rPr lang="en-US" sz="1200" dirty="0"/>
              <a:t>, </a:t>
            </a:r>
            <a:r>
              <a:rPr lang="en-US" sz="1200" i="1" dirty="0"/>
              <a:t>1</a:t>
            </a:r>
            <a:r>
              <a:rPr lang="en-US" sz="1200" dirty="0"/>
              <a:t>, 171-200.</a:t>
            </a:r>
          </a:p>
          <a:p>
            <a:pPr marL="288925" indent="-288925">
              <a:spcBef>
                <a:spcPts val="0"/>
              </a:spcBef>
              <a:buNone/>
            </a:pPr>
            <a:r>
              <a:rPr lang="en-US" sz="1200" dirty="0" err="1"/>
              <a:t>Boaler</a:t>
            </a:r>
            <a:r>
              <a:rPr lang="en-US" sz="1200" dirty="0"/>
              <a:t>, J., &amp; Staples, M. (2008). Creating mathematical futures through an equitable teaching approach: The case of Railside School. </a:t>
            </a:r>
            <a:r>
              <a:rPr lang="en-US" sz="1200" i="1" dirty="0"/>
              <a:t>Teachers College Record</a:t>
            </a:r>
            <a:r>
              <a:rPr lang="en-US" sz="1200" dirty="0"/>
              <a:t>, </a:t>
            </a:r>
            <a:r>
              <a:rPr lang="en-US" sz="1200" i="1" dirty="0"/>
              <a:t>110</a:t>
            </a:r>
            <a:r>
              <a:rPr lang="en-US" sz="1200" dirty="0"/>
              <a:t>(3), 608-645.</a:t>
            </a:r>
          </a:p>
          <a:p>
            <a:pPr marL="288925" indent="-288925">
              <a:spcBef>
                <a:spcPts val="0"/>
              </a:spcBef>
              <a:buNone/>
            </a:pPr>
            <a:r>
              <a:rPr lang="en-US" sz="1200" dirty="0" err="1"/>
              <a:t>Boaler</a:t>
            </a:r>
            <a:r>
              <a:rPr lang="en-US" sz="1200" dirty="0"/>
              <a:t>, J., </a:t>
            </a:r>
            <a:r>
              <a:rPr lang="en-US" sz="1200" dirty="0" err="1"/>
              <a:t>Wiliam</a:t>
            </a:r>
            <a:r>
              <a:rPr lang="en-US" sz="1200" dirty="0"/>
              <a:t>, D., &amp; </a:t>
            </a:r>
            <a:r>
              <a:rPr lang="en-US" sz="1200" dirty="0" err="1"/>
              <a:t>Zevenbergen</a:t>
            </a:r>
            <a:r>
              <a:rPr lang="en-US" sz="1200" dirty="0"/>
              <a:t>, R. (2000). The Construction of Identity in Secondary Mathematics Education. </a:t>
            </a:r>
            <a:r>
              <a:rPr lang="en-US" sz="1200" i="1" dirty="0"/>
              <a:t>Proceedings of the 2nd Mathematics Education and Society Conference</a:t>
            </a:r>
            <a:r>
              <a:rPr lang="en-US" sz="1200" dirty="0"/>
              <a:t>.</a:t>
            </a:r>
          </a:p>
          <a:p>
            <a:pPr marL="288925" indent="-288925">
              <a:spcBef>
                <a:spcPts val="0"/>
              </a:spcBef>
              <a:buNone/>
            </a:pPr>
            <a:r>
              <a:rPr lang="en-US" sz="1200" dirty="0"/>
              <a:t>Boucher, K. L., </a:t>
            </a:r>
            <a:r>
              <a:rPr lang="en-US" sz="1200" dirty="0" err="1"/>
              <a:t>Fuesting</a:t>
            </a:r>
            <a:r>
              <a:rPr lang="en-US" sz="1200" dirty="0"/>
              <a:t>, M. A., </a:t>
            </a:r>
            <a:r>
              <a:rPr lang="en-US" sz="1200" dirty="0" err="1"/>
              <a:t>Diekman</a:t>
            </a:r>
            <a:r>
              <a:rPr lang="en-US" sz="1200" dirty="0"/>
              <a:t>, A. B., &amp; Murphy, M. C. (2017). Can I work with and help others in this field? How communal goals influence interest and participation in STEM fields. </a:t>
            </a:r>
            <a:r>
              <a:rPr lang="en-US" sz="1200" i="1" dirty="0"/>
              <a:t>Frontiers in Psychology, 8</a:t>
            </a:r>
            <a:r>
              <a:rPr lang="en-US" sz="1200" dirty="0"/>
              <a:t>, 901.</a:t>
            </a:r>
          </a:p>
          <a:p>
            <a:pPr marL="288925" indent="-288925">
              <a:spcBef>
                <a:spcPts val="0"/>
              </a:spcBef>
              <a:buNone/>
            </a:pPr>
            <a:r>
              <a:rPr lang="en-US" sz="1200" dirty="0"/>
              <a:t>Burton, L. (1995). Moving Towards a Feminist Epistemology of Mathematics. In Rogers, P. &amp; Kaiser, G. (Eds.), Equity in Mathematics Education. Influences of Feminism (p. 209-225). London: Falmer Press.</a:t>
            </a:r>
          </a:p>
          <a:p>
            <a:pPr marL="288925" indent="-288925">
              <a:spcBef>
                <a:spcPts val="0"/>
              </a:spcBef>
              <a:buNone/>
            </a:pPr>
            <a:r>
              <a:rPr lang="en-US" sz="1200" dirty="0"/>
              <a:t>Burton, L. (1998). The practices of mathematicians: What do they tell us about coming to know mathematics?. </a:t>
            </a:r>
            <a:r>
              <a:rPr lang="en-US" sz="1200" i="1" dirty="0"/>
              <a:t>Educational studies in mathematics, 37</a:t>
            </a:r>
            <a:r>
              <a:rPr lang="en-US" sz="1200" dirty="0"/>
              <a:t>(2), 121.</a:t>
            </a:r>
          </a:p>
          <a:p>
            <a:pPr marL="288925" indent="-288925">
              <a:spcBef>
                <a:spcPts val="0"/>
              </a:spcBef>
              <a:buNone/>
            </a:pPr>
            <a:r>
              <a:rPr lang="en-US" sz="1200" dirty="0"/>
              <a:t>Butler, R. (1987). Task-involving and ego-involving properties of evaluation: Effects of different feedback conditions on motivational perceptions, interest, and performance. </a:t>
            </a:r>
            <a:r>
              <a:rPr lang="en-US" sz="1200" i="1" dirty="0"/>
              <a:t>Journal of Educational Psychology, 79</a:t>
            </a:r>
            <a:r>
              <a:rPr lang="en-US" sz="1200" dirty="0"/>
              <a:t>(4), 474.</a:t>
            </a:r>
          </a:p>
          <a:p>
            <a:pPr marL="288925" indent="-288925">
              <a:spcBef>
                <a:spcPts val="0"/>
              </a:spcBef>
              <a:buNone/>
            </a:pPr>
            <a:r>
              <a:rPr lang="en-US" sz="1200" dirty="0"/>
              <a:t>Carnes, M., Devine, P. G., </a:t>
            </a:r>
            <a:r>
              <a:rPr lang="en-US" sz="1200" dirty="0" err="1"/>
              <a:t>Manwell</a:t>
            </a:r>
            <a:r>
              <a:rPr lang="en-US" sz="1200" dirty="0"/>
              <a:t>, L. B., </a:t>
            </a:r>
            <a:r>
              <a:rPr lang="en-US" sz="1200" dirty="0" err="1"/>
              <a:t>Byars</a:t>
            </a:r>
            <a:r>
              <a:rPr lang="en-US" sz="1200" dirty="0"/>
              <a:t>-Winston, A., Fine, E., Ford, C. E., et al. (2015). Effect of an Intervention to Break the Gender Bias Habit for Faculty at One Institution. </a:t>
            </a:r>
            <a:r>
              <a:rPr lang="en-US" sz="1200" i="1" dirty="0"/>
              <a:t>Journal of the Association of American Medical Colleges</a:t>
            </a:r>
            <a:r>
              <a:rPr lang="en-US" sz="1200" dirty="0"/>
              <a:t>, </a:t>
            </a:r>
            <a:r>
              <a:rPr lang="en-US" sz="1200" i="1" dirty="0"/>
              <a:t>90</a:t>
            </a:r>
            <a:r>
              <a:rPr lang="en-US" sz="1200" dirty="0"/>
              <a:t>(2), 221–230. </a:t>
            </a:r>
          </a:p>
          <a:p>
            <a:pPr marL="288925" indent="-288925">
              <a:spcBef>
                <a:spcPts val="0"/>
              </a:spcBef>
              <a:buNone/>
            </a:pPr>
            <a:r>
              <a:rPr lang="en-US" sz="1200" dirty="0" err="1"/>
              <a:t>Carr</a:t>
            </a:r>
            <a:r>
              <a:rPr lang="en-US" sz="1200" dirty="0"/>
              <a:t>, P. B., &amp; Walton, G. M. (2014). Cues of working together fuel intrinsic motivation. </a:t>
            </a:r>
            <a:r>
              <a:rPr lang="en-US" sz="1200" i="1" dirty="0"/>
              <a:t>Journal of Experimental Social Psychology</a:t>
            </a:r>
            <a:r>
              <a:rPr lang="en-US" sz="1200" dirty="0"/>
              <a:t>, </a:t>
            </a:r>
            <a:r>
              <a:rPr lang="en-US" sz="1200" i="1" dirty="0"/>
              <a:t>53</a:t>
            </a:r>
            <a:r>
              <a:rPr lang="en-US" sz="1200" dirty="0"/>
              <a:t>, 169-184.</a:t>
            </a:r>
          </a:p>
          <a:p>
            <a:pPr marL="288925" indent="-288925">
              <a:spcBef>
                <a:spcPts val="0"/>
              </a:spcBef>
              <a:buNone/>
            </a:pPr>
            <a:r>
              <a:rPr lang="en-US" sz="1200" dirty="0"/>
              <a:t>Chaney, K. E., &amp; Sanchez, D. T. (2018). The Endurance of Interpersonal Confrontations as a Prejudice Reduction Strategy. </a:t>
            </a:r>
            <a:r>
              <a:rPr lang="en-US" sz="1200" i="1" dirty="0"/>
              <a:t>Personality and Social Psychology Bulletin</a:t>
            </a:r>
            <a:r>
              <a:rPr lang="en-US" sz="1200" dirty="0"/>
              <a:t>, </a:t>
            </a:r>
            <a:r>
              <a:rPr lang="en-US" sz="1200" i="1" dirty="0"/>
              <a:t>44</a:t>
            </a:r>
            <a:r>
              <a:rPr lang="en-US" sz="1200" dirty="0"/>
              <a:t>(3), 418–429. </a:t>
            </a:r>
          </a:p>
          <a:p>
            <a:pPr marL="288925" indent="-288925">
              <a:spcBef>
                <a:spcPts val="0"/>
              </a:spcBef>
              <a:buNone/>
            </a:pPr>
            <a:r>
              <a:rPr lang="en-US" sz="1200" dirty="0"/>
              <a:t>Chen, G. A. and Horn, I. S. (2020). Reviewing the Research on Marginalization in Mathematics Education. Working Paper.</a:t>
            </a:r>
          </a:p>
        </p:txBody>
      </p:sp>
    </p:spTree>
    <p:extLst>
      <p:ext uri="{BB962C8B-B14F-4D97-AF65-F5344CB8AC3E}">
        <p14:creationId xmlns:p14="http://schemas.microsoft.com/office/powerpoint/2010/main" val="26689720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latin typeface="Calibri" panose="020F0502020204030204" pitchFamily="34" charset="0"/>
                <a:ea typeface="Verdana" panose="020B0604030504040204" pitchFamily="34" charset="0"/>
                <a:cs typeface="Calibri" panose="020F0502020204030204" pitchFamily="34" charset="0"/>
                <a:sym typeface="Verdana"/>
              </a:rPr>
              <a:t>Works cited</a:t>
            </a:r>
            <a:endParaRPr lang="en-US" dirty="0"/>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5" name="TextBox 4">
            <a:extLst>
              <a:ext uri="{FF2B5EF4-FFF2-40B4-BE49-F238E27FC236}">
                <a16:creationId xmlns:a16="http://schemas.microsoft.com/office/drawing/2014/main" id="{87D0DA9C-0E09-2E49-B597-4FA665645947}"/>
              </a:ext>
            </a:extLst>
          </p:cNvPr>
          <p:cNvSpPr txBox="1"/>
          <p:nvPr/>
        </p:nvSpPr>
        <p:spPr bwMode="gray">
          <a:xfrm>
            <a:off x="385199" y="951576"/>
            <a:ext cx="9195157" cy="6351345"/>
          </a:xfrm>
          <a:prstGeom prst="rect">
            <a:avLst/>
          </a:prstGeom>
          <a:noFill/>
        </p:spPr>
        <p:txBody>
          <a:bodyPr wrap="square" lIns="36000" tIns="36000" rIns="36000" bIns="36000" rtlCol="0">
            <a:spAutoFit/>
          </a:bodyPr>
          <a:lstStyle/>
          <a:p>
            <a:pPr marL="288925" indent="-288925">
              <a:spcBef>
                <a:spcPts val="0"/>
              </a:spcBef>
              <a:buNone/>
            </a:pPr>
            <a:r>
              <a:rPr lang="en-US" sz="1200" dirty="0" err="1"/>
              <a:t>Cheryan</a:t>
            </a:r>
            <a:r>
              <a:rPr lang="en-US" sz="1200" dirty="0"/>
              <a:t>, S., &amp; </a:t>
            </a:r>
            <a:r>
              <a:rPr lang="en-US" sz="1200" dirty="0" err="1"/>
              <a:t>Plaut</a:t>
            </a:r>
            <a:r>
              <a:rPr lang="en-US" sz="1200" dirty="0"/>
              <a:t>, V. C. (2010). Explaining underrepresentation: A theory of precluded interest. </a:t>
            </a:r>
            <a:r>
              <a:rPr lang="en-US" sz="1200" i="1" dirty="0"/>
              <a:t>Sex roles</a:t>
            </a:r>
            <a:r>
              <a:rPr lang="en-US" sz="1200" dirty="0"/>
              <a:t>, </a:t>
            </a:r>
            <a:r>
              <a:rPr lang="en-US" sz="1200" i="1" dirty="0"/>
              <a:t>63</a:t>
            </a:r>
            <a:r>
              <a:rPr lang="en-US" sz="1200" dirty="0"/>
              <a:t>(7-8), 475-488.</a:t>
            </a:r>
          </a:p>
          <a:p>
            <a:pPr marL="288925" indent="-288925">
              <a:spcBef>
                <a:spcPts val="0"/>
              </a:spcBef>
              <a:buNone/>
            </a:pPr>
            <a:r>
              <a:rPr lang="en-US" sz="1200" dirty="0"/>
              <a:t>Cobb P., Hodge L.L. (2010). Culture, Identity, and Equity in the Mathematics Classroom. In: </a:t>
            </a:r>
            <a:r>
              <a:rPr lang="en-US" sz="1200" dirty="0" err="1"/>
              <a:t>Sfard</a:t>
            </a:r>
            <a:r>
              <a:rPr lang="en-US" sz="1200" dirty="0"/>
              <a:t> A., </a:t>
            </a:r>
            <a:r>
              <a:rPr lang="en-US" sz="1200" dirty="0" err="1"/>
              <a:t>Gravemeijer</a:t>
            </a:r>
            <a:r>
              <a:rPr lang="en-US" sz="1200" dirty="0"/>
              <a:t> K., </a:t>
            </a:r>
            <a:r>
              <a:rPr lang="en-US" sz="1200" dirty="0" err="1"/>
              <a:t>Yackel</a:t>
            </a:r>
            <a:r>
              <a:rPr lang="en-US" sz="1200" dirty="0"/>
              <a:t> E. (eds) A Journey in Mathematics Education Research. Mathematics Education Library, vol 48. Springer, Dordrecht.</a:t>
            </a:r>
          </a:p>
          <a:p>
            <a:pPr marL="288925" indent="-288925">
              <a:spcBef>
                <a:spcPts val="0"/>
              </a:spcBef>
              <a:buNone/>
            </a:pPr>
            <a:r>
              <a:rPr lang="en-US" sz="1200" dirty="0"/>
              <a:t>Cohen, E. G., Lotan, R. A., </a:t>
            </a:r>
            <a:r>
              <a:rPr lang="en-US" sz="1200" dirty="0" err="1"/>
              <a:t>Scarloss</a:t>
            </a:r>
            <a:r>
              <a:rPr lang="en-US" sz="1200" dirty="0"/>
              <a:t>, B. A., &amp; Arellano, A. R. (1999). Complex instruction: Equity in cooperative learning classrooms. </a:t>
            </a:r>
            <a:r>
              <a:rPr lang="en-US" sz="1200" i="1" dirty="0"/>
              <a:t>Theory into practice, 38</a:t>
            </a:r>
            <a:r>
              <a:rPr lang="en-US" sz="1200" dirty="0"/>
              <a:t>(2), 80-86.</a:t>
            </a:r>
          </a:p>
          <a:p>
            <a:pPr marL="288925" indent="-288925">
              <a:spcBef>
                <a:spcPts val="0"/>
              </a:spcBef>
              <a:buNone/>
            </a:pPr>
            <a:r>
              <a:rPr lang="en-US" sz="1200" dirty="0"/>
              <a:t>Collins, P. H., &amp; Bilge, S. (2010). Intersectionality. John Wiley &amp; Sons.</a:t>
            </a:r>
          </a:p>
          <a:p>
            <a:pPr marL="288925" indent="-288925">
              <a:spcBef>
                <a:spcPts val="0"/>
              </a:spcBef>
              <a:buNone/>
            </a:pPr>
            <a:r>
              <a:rPr lang="en-US" sz="1200" dirty="0" err="1"/>
              <a:t>Czopp</a:t>
            </a:r>
            <a:r>
              <a:rPr lang="en-US" sz="1200" dirty="0"/>
              <a:t>, A. M., Monteith, M. J., &amp; Mark, A. Y. (2006). Standing up for a change: Reducing bias through interpersonal confrontation. </a:t>
            </a:r>
            <a:r>
              <a:rPr lang="en-US" sz="1200" i="1" dirty="0"/>
              <a:t>Journal of Personality and Social Psychology</a:t>
            </a:r>
            <a:r>
              <a:rPr lang="en-US" sz="1200" dirty="0"/>
              <a:t>, </a:t>
            </a:r>
            <a:r>
              <a:rPr lang="en-US" sz="1200" i="1" dirty="0"/>
              <a:t>90</a:t>
            </a:r>
            <a:r>
              <a:rPr lang="en-US" sz="1200" dirty="0"/>
              <a:t>(5), 784–803. </a:t>
            </a:r>
          </a:p>
          <a:p>
            <a:pPr marL="288925" indent="-288925">
              <a:spcBef>
                <a:spcPts val="0"/>
              </a:spcBef>
              <a:buNone/>
            </a:pPr>
            <a:r>
              <a:rPr lang="en-US" sz="1200" dirty="0"/>
              <a:t>Dean, J. (2013). Living algebra, living wage. In E. Gutstein &amp; Peterson, B. </a:t>
            </a:r>
            <a:r>
              <a:rPr lang="en-US" sz="1200" i="1" dirty="0"/>
              <a:t>Rethinking mathematics: Teaching social justice by the numbers</a:t>
            </a:r>
            <a:r>
              <a:rPr lang="en-US" sz="1200" dirty="0"/>
              <a:t> (2nd ed., pp. 67-77). Rethinking Schools, Ltd.</a:t>
            </a:r>
          </a:p>
          <a:p>
            <a:pPr marL="288925" indent="-288925">
              <a:spcBef>
                <a:spcPts val="0"/>
              </a:spcBef>
              <a:buNone/>
            </a:pPr>
            <a:r>
              <a:rPr lang="en-US" sz="1200" dirty="0"/>
              <a:t>Dee, T. S., &amp; Penner, E. K. (2017). The causal effects of cultural relevance: Evidence from an ethnic studies curriculum. </a:t>
            </a:r>
            <a:r>
              <a:rPr lang="en-US" sz="1200" i="1" dirty="0"/>
              <a:t>American Educational Research Journal</a:t>
            </a:r>
            <a:r>
              <a:rPr lang="en-US" sz="1200" dirty="0"/>
              <a:t>, </a:t>
            </a:r>
            <a:r>
              <a:rPr lang="en-US" sz="1200" i="1" dirty="0"/>
              <a:t>54</a:t>
            </a:r>
            <a:r>
              <a:rPr lang="en-US" sz="1200" dirty="0"/>
              <a:t>(1), 127-166.</a:t>
            </a:r>
          </a:p>
          <a:p>
            <a:pPr marL="288925" indent="-288925">
              <a:spcBef>
                <a:spcPts val="0"/>
              </a:spcBef>
              <a:buNone/>
            </a:pPr>
            <a:r>
              <a:rPr lang="en-US" sz="1200" dirty="0"/>
              <a:t>Dee, T., &amp; Penner, E. (2019). </a:t>
            </a:r>
            <a:r>
              <a:rPr lang="en-US" sz="1200" i="1" dirty="0"/>
              <a:t>My Brother’s Keeper? The Impact of Targeted Educational Supports</a:t>
            </a:r>
            <a:r>
              <a:rPr lang="en-US" sz="1200" dirty="0"/>
              <a:t> (No. w26386). National Bureau of Economic Research.</a:t>
            </a:r>
          </a:p>
          <a:p>
            <a:pPr marL="288925" indent="-288925">
              <a:spcBef>
                <a:spcPts val="0"/>
              </a:spcBef>
              <a:buNone/>
            </a:pPr>
            <a:r>
              <a:rPr lang="en-US" sz="1200" dirty="0"/>
              <a:t>Devine, P. G., </a:t>
            </a:r>
            <a:r>
              <a:rPr lang="en-US" sz="1200" dirty="0" err="1"/>
              <a:t>Forscher</a:t>
            </a:r>
            <a:r>
              <a:rPr lang="en-US" sz="1200" dirty="0"/>
              <a:t>, P. S., Austin, A. J., &amp; Cox, W. T. L. (2012). Long-term reduction in implicit race bias: A prejudice habit-breaking intervention. </a:t>
            </a:r>
            <a:r>
              <a:rPr lang="en-US" sz="1200" i="1" dirty="0"/>
              <a:t>Journal of Experimental Social Psychology</a:t>
            </a:r>
            <a:r>
              <a:rPr lang="en-US" sz="1200" dirty="0"/>
              <a:t>, </a:t>
            </a:r>
            <a:r>
              <a:rPr lang="en-US" sz="1200" i="1" dirty="0"/>
              <a:t>48</a:t>
            </a:r>
            <a:r>
              <a:rPr lang="en-US" sz="1200" dirty="0"/>
              <a:t>(6), 1267–1278.</a:t>
            </a:r>
          </a:p>
          <a:p>
            <a:pPr marL="288925" indent="-288925">
              <a:spcBef>
                <a:spcPts val="0"/>
              </a:spcBef>
              <a:buNone/>
            </a:pPr>
            <a:r>
              <a:rPr lang="en-US" sz="1200" dirty="0"/>
              <a:t>Devine, P. G., </a:t>
            </a:r>
            <a:r>
              <a:rPr lang="en-US" sz="1200" dirty="0" err="1"/>
              <a:t>Forscher</a:t>
            </a:r>
            <a:r>
              <a:rPr lang="en-US" sz="1200" dirty="0"/>
              <a:t>, P. S., Cox, W. T. L., </a:t>
            </a:r>
            <a:r>
              <a:rPr lang="en-US" sz="1200" dirty="0" err="1"/>
              <a:t>Kaatz</a:t>
            </a:r>
            <a:r>
              <a:rPr lang="en-US" sz="1200" dirty="0"/>
              <a:t>, A., Sheridan, J., &amp; Carnes, M. (2017). A gender bias habit-breaking intervention led to increased hiring of female faculty in STEMM departments. </a:t>
            </a:r>
            <a:r>
              <a:rPr lang="en-US" sz="1200" i="1" dirty="0"/>
              <a:t>Journal of Experimental Social Psychology</a:t>
            </a:r>
            <a:r>
              <a:rPr lang="en-US" sz="1200" dirty="0"/>
              <a:t>, </a:t>
            </a:r>
            <a:r>
              <a:rPr lang="en-US" sz="1200" i="1" dirty="0"/>
              <a:t>73</a:t>
            </a:r>
            <a:r>
              <a:rPr lang="en-US" sz="1200" dirty="0"/>
              <a:t>, 211–215. </a:t>
            </a:r>
          </a:p>
          <a:p>
            <a:pPr marL="288925" indent="-288925">
              <a:spcBef>
                <a:spcPts val="0"/>
              </a:spcBef>
              <a:buNone/>
            </a:pPr>
            <a:r>
              <a:rPr lang="en-US" sz="1200" dirty="0" err="1"/>
              <a:t>Diekman</a:t>
            </a:r>
            <a:r>
              <a:rPr lang="en-US" sz="1200" dirty="0"/>
              <a:t>, A. B., Brown, E. R., Johnston, A. M., &amp; Clark, E. K. (2010). Seeking congruity between goals and roles: A new look at why women opt out of science, technology, engineering, and mathematics careers. Psychological Science, 21, 1051- 1057. </a:t>
            </a:r>
          </a:p>
          <a:p>
            <a:pPr marL="288925" indent="-288925">
              <a:spcBef>
                <a:spcPts val="0"/>
              </a:spcBef>
              <a:buNone/>
            </a:pPr>
            <a:r>
              <a:rPr lang="en-US" sz="1200" dirty="0" err="1"/>
              <a:t>Diekman</a:t>
            </a:r>
            <a:r>
              <a:rPr lang="en-US" sz="1200" dirty="0"/>
              <a:t>, A. B., Clark, E. K., Johnston, A. M., Brown, E. R., &amp; Steinberg, M. (2011). Malleability in communal goals and beliefs influence attraction to STEM careers: Evidence for a goal congruity perspective. Journal of Personality and Social Psychology, 101, 902-918. </a:t>
            </a:r>
          </a:p>
          <a:p>
            <a:pPr marL="288925" indent="-288925">
              <a:spcBef>
                <a:spcPts val="0"/>
              </a:spcBef>
              <a:buNone/>
            </a:pPr>
            <a:r>
              <a:rPr lang="en-US" sz="1200" dirty="0" err="1"/>
              <a:t>Dittmann</a:t>
            </a:r>
            <a:r>
              <a:rPr lang="en-US" sz="1200" dirty="0"/>
              <a:t>, A. G., Stephens, N. M., &amp; Townsend, S. S. (2020). Achievement is not class-neutral: Working together benefits people from working-class contexts. Journal of Personality and Social Psychology. Advance online publication.</a:t>
            </a:r>
          </a:p>
          <a:p>
            <a:pPr marL="288925" indent="-288925">
              <a:spcBef>
                <a:spcPts val="0"/>
              </a:spcBef>
              <a:buNone/>
            </a:pPr>
            <a:r>
              <a:rPr lang="en-US" sz="1200" dirty="0" err="1"/>
              <a:t>Forscher</a:t>
            </a:r>
            <a:r>
              <a:rPr lang="en-US" sz="1200" dirty="0"/>
              <a:t>, P. S., </a:t>
            </a:r>
            <a:r>
              <a:rPr lang="en-US" sz="1200" dirty="0" err="1"/>
              <a:t>Mitamura</a:t>
            </a:r>
            <a:r>
              <a:rPr lang="en-US" sz="1200" dirty="0"/>
              <a:t>, C., Dix, E. L., Cox, W. T. L., &amp; Devine, P. G. (2017). Breaking the prejudice habit: Mechanisms, </a:t>
            </a:r>
            <a:r>
              <a:rPr lang="en-US" sz="1200" dirty="0" err="1"/>
              <a:t>timecourse</a:t>
            </a:r>
            <a:r>
              <a:rPr lang="en-US" sz="1200" dirty="0"/>
              <a:t>, and longevity. </a:t>
            </a:r>
            <a:r>
              <a:rPr lang="en-US" sz="1200" i="1" dirty="0"/>
              <a:t>Journal of Experimental Social Psychology</a:t>
            </a:r>
            <a:r>
              <a:rPr lang="en-US" sz="1200" dirty="0"/>
              <a:t>, </a:t>
            </a:r>
            <a:r>
              <a:rPr lang="en-US" sz="1200" i="1" dirty="0"/>
              <a:t>72</a:t>
            </a:r>
            <a:r>
              <a:rPr lang="en-US" sz="1200" dirty="0"/>
              <a:t>, 133–146. </a:t>
            </a:r>
          </a:p>
          <a:p>
            <a:pPr marL="288925" indent="-288925">
              <a:spcBef>
                <a:spcPts val="0"/>
              </a:spcBef>
              <a:buNone/>
            </a:pPr>
            <a:r>
              <a:rPr lang="en-US" sz="1200" dirty="0" err="1"/>
              <a:t>Galván</a:t>
            </a:r>
            <a:r>
              <a:rPr lang="en-US" sz="1200" dirty="0"/>
              <a:t>, A. (2014). Insights about adolescent behavior, plasticity, and policy from neuroscience research. </a:t>
            </a:r>
            <a:r>
              <a:rPr lang="en-US" sz="1200" i="1" dirty="0"/>
              <a:t>Neuron</a:t>
            </a:r>
            <a:r>
              <a:rPr lang="en-US" sz="1200" dirty="0"/>
              <a:t>, </a:t>
            </a:r>
            <a:r>
              <a:rPr lang="en-US" sz="1200" i="1" dirty="0"/>
              <a:t>83</a:t>
            </a:r>
            <a:r>
              <a:rPr lang="en-US" sz="1200" dirty="0"/>
              <a:t>(2), 262-265.</a:t>
            </a:r>
          </a:p>
          <a:p>
            <a:pPr marL="288925" indent="-288925">
              <a:spcBef>
                <a:spcPts val="0"/>
              </a:spcBef>
              <a:buNone/>
            </a:pPr>
            <a:r>
              <a:rPr lang="en-US" sz="1200" dirty="0"/>
              <a:t>Gay, G. (2010). </a:t>
            </a:r>
            <a:r>
              <a:rPr lang="en-US" sz="1200" i="1" dirty="0"/>
              <a:t>Culturally Responsive Teaching. Multicultural Education Series</a:t>
            </a:r>
            <a:r>
              <a:rPr lang="en-US" sz="1200" dirty="0"/>
              <a:t>. Teachers College Press.</a:t>
            </a:r>
          </a:p>
          <a:p>
            <a:pPr marL="288925" indent="-288925">
              <a:spcBef>
                <a:spcPts val="0"/>
              </a:spcBef>
              <a:buNone/>
            </a:pPr>
            <a:r>
              <a:rPr lang="en-US" sz="1200" dirty="0"/>
              <a:t>Gholson, M. L. (2020). Big Mathematics: Centering the Humanities in Mathematics Learning and Identity Development. Working Paper.</a:t>
            </a:r>
          </a:p>
          <a:p>
            <a:pPr marL="288925" indent="-288925">
              <a:spcBef>
                <a:spcPts val="0"/>
              </a:spcBef>
              <a:buNone/>
            </a:pPr>
            <a:r>
              <a:rPr lang="en-US" sz="1200" dirty="0"/>
              <a:t>Gladstone, J. R. and </a:t>
            </a:r>
            <a:r>
              <a:rPr lang="en-US" sz="1200" dirty="0" err="1"/>
              <a:t>Cimpian</a:t>
            </a:r>
            <a:r>
              <a:rPr lang="en-US" sz="1200" dirty="0"/>
              <a:t>, A. (2020). Role Models Can Help Make the Mathematics Classroom More Inclusive. Working Paper. </a:t>
            </a:r>
          </a:p>
          <a:p>
            <a:pPr marL="288925" indent="-288925">
              <a:spcBef>
                <a:spcPts val="0"/>
              </a:spcBef>
              <a:buNone/>
            </a:pPr>
            <a:r>
              <a:rPr lang="en-US" sz="1200" dirty="0"/>
              <a:t>González, N., Moll, L., &amp; </a:t>
            </a:r>
            <a:r>
              <a:rPr lang="en-US" sz="1200" dirty="0" err="1"/>
              <a:t>Amanti</a:t>
            </a:r>
            <a:r>
              <a:rPr lang="en-US" sz="1200" dirty="0"/>
              <a:t>, C. (2005). Funds of knowledge: Theorizing practices in households, communities, and classrooms. Erlbaum.</a:t>
            </a:r>
          </a:p>
          <a:p>
            <a:pPr marL="288925" indent="-288925">
              <a:spcBef>
                <a:spcPts val="0"/>
              </a:spcBef>
              <a:buNone/>
            </a:pPr>
            <a:r>
              <a:rPr lang="en-US" sz="1200" dirty="0"/>
              <a:t>Gray, D., Hope, E., &amp; Matthews, J. S. (2018). Black and belonging at school: A case for interpersonal, instructional, and institutional opportunity structures. </a:t>
            </a:r>
            <a:r>
              <a:rPr lang="en-US" sz="1200" i="1" dirty="0"/>
              <a:t>Educational Psychologist, 53</a:t>
            </a:r>
            <a:r>
              <a:rPr lang="en-US" sz="1200" dirty="0"/>
              <a:t>, 97-113. </a:t>
            </a:r>
          </a:p>
          <a:p>
            <a:pPr marL="288925" indent="-288925">
              <a:spcBef>
                <a:spcPts val="0"/>
              </a:spcBef>
              <a:buNone/>
            </a:pPr>
            <a:endParaRPr lang="en-US" sz="1200" dirty="0"/>
          </a:p>
        </p:txBody>
      </p:sp>
    </p:spTree>
    <p:extLst>
      <p:ext uri="{BB962C8B-B14F-4D97-AF65-F5344CB8AC3E}">
        <p14:creationId xmlns:p14="http://schemas.microsoft.com/office/powerpoint/2010/main" val="4679973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latin typeface="Calibri" panose="020F0502020204030204" pitchFamily="34" charset="0"/>
                <a:ea typeface="Verdana" panose="020B0604030504040204" pitchFamily="34" charset="0"/>
                <a:cs typeface="Calibri" panose="020F0502020204030204" pitchFamily="34" charset="0"/>
                <a:sym typeface="Verdana"/>
              </a:rPr>
              <a:t>Works cited</a:t>
            </a:r>
            <a:endParaRPr lang="en-US" dirty="0"/>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5" name="TextBox 4">
            <a:extLst>
              <a:ext uri="{FF2B5EF4-FFF2-40B4-BE49-F238E27FC236}">
                <a16:creationId xmlns:a16="http://schemas.microsoft.com/office/drawing/2014/main" id="{87D0DA9C-0E09-2E49-B597-4FA665645947}"/>
              </a:ext>
            </a:extLst>
          </p:cNvPr>
          <p:cNvSpPr txBox="1"/>
          <p:nvPr/>
        </p:nvSpPr>
        <p:spPr bwMode="gray">
          <a:xfrm>
            <a:off x="385199" y="951576"/>
            <a:ext cx="9195157" cy="6166679"/>
          </a:xfrm>
          <a:prstGeom prst="rect">
            <a:avLst/>
          </a:prstGeom>
          <a:noFill/>
        </p:spPr>
        <p:txBody>
          <a:bodyPr wrap="square" lIns="36000" tIns="36000" rIns="36000" bIns="36000" rtlCol="0">
            <a:spAutoFit/>
          </a:bodyPr>
          <a:lstStyle/>
          <a:p>
            <a:pPr marL="288925" indent="-288925">
              <a:spcBef>
                <a:spcPts val="0"/>
              </a:spcBef>
              <a:buNone/>
            </a:pPr>
            <a:r>
              <a:rPr lang="en-US" sz="1200" dirty="0"/>
              <a:t>Gray, D. L., </a:t>
            </a:r>
            <a:r>
              <a:rPr lang="en-US" sz="1200" dirty="0" err="1"/>
              <a:t>McElveen</a:t>
            </a:r>
            <a:r>
              <a:rPr lang="en-US" sz="1200" dirty="0"/>
              <a:t>, T. L., Green, B. P., &amp; Bryant, L. H. (2020). Engaging Black and Latinx students through communal learning opportunities: A relevance intervention for middle schoolers in STEM elective classrooms. </a:t>
            </a:r>
            <a:r>
              <a:rPr lang="en-US" sz="1200" i="1" dirty="0"/>
              <a:t>Contemporary Educational Psychology, 60</a:t>
            </a:r>
            <a:r>
              <a:rPr lang="en-US" sz="1200" dirty="0"/>
              <a:t>, 101833. </a:t>
            </a:r>
          </a:p>
          <a:p>
            <a:pPr marL="288925" indent="-288925">
              <a:spcBef>
                <a:spcPts val="0"/>
              </a:spcBef>
              <a:buNone/>
            </a:pPr>
            <a:r>
              <a:rPr lang="en-US" sz="1200" dirty="0"/>
              <a:t>Gutiérrez, R. (2008). A “Gap-Gazing” Fetish in Mathematics Education? Problematizing Research on the Achievement Gap. </a:t>
            </a:r>
            <a:r>
              <a:rPr lang="en-US" sz="1200" i="1" dirty="0"/>
              <a:t>Journal for Research in Mathematics Education</a:t>
            </a:r>
            <a:r>
              <a:rPr lang="en-US" sz="1200" dirty="0"/>
              <a:t>, </a:t>
            </a:r>
            <a:r>
              <a:rPr lang="en-US" sz="1200" i="1" dirty="0"/>
              <a:t>39</a:t>
            </a:r>
            <a:r>
              <a:rPr lang="en-US" sz="1200" dirty="0"/>
              <a:t>(4), 357–364.</a:t>
            </a:r>
          </a:p>
          <a:p>
            <a:pPr marL="288925" indent="-288925">
              <a:spcBef>
                <a:spcPts val="0"/>
              </a:spcBef>
              <a:buNone/>
            </a:pPr>
            <a:r>
              <a:rPr lang="en-US" sz="1200" dirty="0"/>
              <a:t>Horn, I. S. (2010). Teaching replays, teaching rehearsals, and re-visions of practice: Learning from colleagues in a mathematics teacher community. </a:t>
            </a:r>
            <a:r>
              <a:rPr lang="en-US" sz="1200" i="1" dirty="0"/>
              <a:t>Teachers College Record</a:t>
            </a:r>
            <a:r>
              <a:rPr lang="en-US" sz="1200" dirty="0"/>
              <a:t>, </a:t>
            </a:r>
            <a:r>
              <a:rPr lang="en-US" sz="1200" i="1" dirty="0"/>
              <a:t>112</a:t>
            </a:r>
            <a:r>
              <a:rPr lang="en-US" sz="1200" dirty="0"/>
              <a:t>(1), 225–259.</a:t>
            </a:r>
          </a:p>
          <a:p>
            <a:pPr marL="288925" indent="-288925">
              <a:spcBef>
                <a:spcPts val="0"/>
              </a:spcBef>
              <a:buNone/>
            </a:pPr>
            <a:r>
              <a:rPr lang="en-US" sz="1200" dirty="0" err="1"/>
              <a:t>Hufferd-Ackles</a:t>
            </a:r>
            <a:r>
              <a:rPr lang="en-US" sz="1200" dirty="0"/>
              <a:t>, K., </a:t>
            </a:r>
            <a:r>
              <a:rPr lang="en-US" sz="1200" dirty="0" err="1"/>
              <a:t>Fuson</a:t>
            </a:r>
            <a:r>
              <a:rPr lang="en-US" sz="1200" dirty="0"/>
              <a:t>, K. C., &amp; </a:t>
            </a:r>
            <a:r>
              <a:rPr lang="en-US" sz="1200" dirty="0" err="1"/>
              <a:t>Sherin</a:t>
            </a:r>
            <a:r>
              <a:rPr lang="en-US" sz="1200" dirty="0"/>
              <a:t>, M. G. (2004). Describing levels and components of a math-talk learning community. </a:t>
            </a:r>
            <a:r>
              <a:rPr lang="en-US" sz="1200" i="1" dirty="0"/>
              <a:t>Journal for research in mathematics education</a:t>
            </a:r>
            <a:r>
              <a:rPr lang="en-US" sz="1200" dirty="0"/>
              <a:t>, 81-116.</a:t>
            </a:r>
          </a:p>
          <a:p>
            <a:pPr marL="288925" indent="-288925">
              <a:spcBef>
                <a:spcPts val="0"/>
              </a:spcBef>
              <a:buNone/>
            </a:pPr>
            <a:r>
              <a:rPr lang="en-US" sz="1200" dirty="0" err="1"/>
              <a:t>Immordino</a:t>
            </a:r>
            <a:r>
              <a:rPr lang="en-US" sz="1200" dirty="0"/>
              <a:t>-Yang, M. H. (2015). </a:t>
            </a:r>
            <a:r>
              <a:rPr lang="en-US" sz="1200" i="1" dirty="0"/>
              <a:t>Emotions, learning, and the brain: Exploring the educational implications of affective neuroscience (the Norton series on the social neuroscience of education)</a:t>
            </a:r>
            <a:r>
              <a:rPr lang="en-US" sz="1200" dirty="0"/>
              <a:t>. WW Norton &amp; Company.</a:t>
            </a:r>
          </a:p>
          <a:p>
            <a:pPr marL="288925" indent="-288925">
              <a:spcBef>
                <a:spcPts val="0"/>
              </a:spcBef>
              <a:buNone/>
            </a:pPr>
            <a:r>
              <a:rPr lang="en-US" sz="1200" dirty="0"/>
              <a:t>Johnson, A. (2020). Untitled Working Paper.</a:t>
            </a:r>
          </a:p>
          <a:p>
            <a:pPr marL="288925" indent="-288925">
              <a:spcBef>
                <a:spcPts val="0"/>
              </a:spcBef>
              <a:buNone/>
            </a:pPr>
            <a:r>
              <a:rPr lang="en-US" sz="1200" dirty="0"/>
              <a:t>Juvonen, J. (2006). Sense of Belonging, Social Bonds, and School Functioning. In P. A. Alexander &amp; P. H. Winne (Eds.), </a:t>
            </a:r>
            <a:r>
              <a:rPr lang="en-US" sz="1200" i="1" dirty="0"/>
              <a:t>Handbook of educational psychology</a:t>
            </a:r>
            <a:r>
              <a:rPr lang="en-US" sz="1200" dirty="0"/>
              <a:t> (p. 655–674). Lawrence Erlbaum Associates Publishers.</a:t>
            </a:r>
          </a:p>
          <a:p>
            <a:pPr marL="288925" indent="-288925">
              <a:spcBef>
                <a:spcPts val="0"/>
              </a:spcBef>
              <a:buNone/>
            </a:pPr>
            <a:r>
              <a:rPr lang="en-US" sz="1200" dirty="0" err="1"/>
              <a:t>Kroeper</a:t>
            </a:r>
            <a:r>
              <a:rPr lang="en-US" sz="1200" dirty="0"/>
              <a:t>, K. M. and Murphy, M. C. (2020). Toward Increasing Equity and Inclusion in Mathematics Classrooms: Exploring the Potential of Proactive Confrontation in Teacher-Education. Working Paper. </a:t>
            </a:r>
          </a:p>
          <a:p>
            <a:pPr marL="288925" indent="-288925">
              <a:spcBef>
                <a:spcPts val="0"/>
              </a:spcBef>
              <a:buNone/>
            </a:pPr>
            <a:r>
              <a:rPr lang="en-US" sz="1200" dirty="0" err="1"/>
              <a:t>Kuhfeld</a:t>
            </a:r>
            <a:r>
              <a:rPr lang="en-US" sz="1200" dirty="0"/>
              <a:t>, M. &amp; </a:t>
            </a:r>
            <a:r>
              <a:rPr lang="en-US" sz="1200" dirty="0" err="1"/>
              <a:t>Tarasawa</a:t>
            </a:r>
            <a:r>
              <a:rPr lang="en-US" sz="1200" dirty="0"/>
              <a:t>, B. (2020). The COVID-19 slide: What summer learning loss can tell us about the potential impact of school closures on student academic achievement. NWEA.</a:t>
            </a:r>
          </a:p>
          <a:p>
            <a:pPr marL="288925" indent="-288925">
              <a:spcBef>
                <a:spcPts val="0"/>
              </a:spcBef>
              <a:buNone/>
            </a:pPr>
            <a:r>
              <a:rPr lang="en-US" sz="1200" dirty="0"/>
              <a:t>Ladson-Billings, G. (1997). It Doesn't Add Up: African American Students' Mathematics Achievement. </a:t>
            </a:r>
            <a:r>
              <a:rPr lang="en-US" sz="1200" i="1" dirty="0"/>
              <a:t>Journal for Research in Mathematics Education, 28</a:t>
            </a:r>
            <a:r>
              <a:rPr lang="en-US" sz="1200" dirty="0"/>
              <a:t>(6), 697-708. </a:t>
            </a:r>
          </a:p>
          <a:p>
            <a:pPr marL="288925" indent="-288925">
              <a:spcBef>
                <a:spcPts val="0"/>
              </a:spcBef>
              <a:buNone/>
            </a:pPr>
            <a:r>
              <a:rPr lang="en-US" sz="1200" dirty="0"/>
              <a:t>Leslie, S. J., </a:t>
            </a:r>
            <a:r>
              <a:rPr lang="en-US" sz="1200" dirty="0" err="1"/>
              <a:t>Cimpian</a:t>
            </a:r>
            <a:r>
              <a:rPr lang="en-US" sz="1200" dirty="0"/>
              <a:t>, A., Meyer, M., &amp; Freeland, E. (2015). Expectations of brilliance underlie gender distributions across academic disciplines. </a:t>
            </a:r>
            <a:r>
              <a:rPr lang="en-US" sz="1200" i="1" dirty="0"/>
              <a:t>Science</a:t>
            </a:r>
            <a:r>
              <a:rPr lang="en-US" sz="1200" dirty="0"/>
              <a:t>, </a:t>
            </a:r>
            <a:r>
              <a:rPr lang="en-US" sz="1200" i="1" dirty="0"/>
              <a:t>347</a:t>
            </a:r>
            <a:r>
              <a:rPr lang="en-US" sz="1200" dirty="0"/>
              <a:t>, 262-265. </a:t>
            </a:r>
          </a:p>
          <a:p>
            <a:pPr marL="288925" indent="-288925">
              <a:spcBef>
                <a:spcPts val="0"/>
              </a:spcBef>
              <a:buNone/>
            </a:pPr>
            <a:r>
              <a:rPr lang="en-US" sz="1200" dirty="0"/>
              <a:t>Lesser, L. M., &amp; Blake, S. (2007). Mathematical power: Exploring critical pedagogy in mathematics and statistics. Journal for Critical Education Policy Studies, 5(1), 349–368.</a:t>
            </a:r>
          </a:p>
          <a:p>
            <a:pPr marL="288925" indent="-288925">
              <a:spcBef>
                <a:spcPts val="0"/>
              </a:spcBef>
              <a:buNone/>
            </a:pPr>
            <a:r>
              <a:rPr lang="en-US" sz="1200" dirty="0"/>
              <a:t>Leyva, L.A., Balmer, B. and McNeill, T. (2020). Toward Equity-Minded Research in Undergraduate Mathematics Education: A Review of Equity Research across Mathematics Education and Higher Education. Working Paper.</a:t>
            </a:r>
          </a:p>
          <a:p>
            <a:pPr marL="288925" indent="-288925">
              <a:spcBef>
                <a:spcPts val="0"/>
              </a:spcBef>
              <a:buNone/>
            </a:pPr>
            <a:r>
              <a:rPr lang="en-US" sz="1200" dirty="0"/>
              <a:t>Louie, N. L. (2017). The culture of exclusion in mathematics education and its persistence in equity-oriented teaching. </a:t>
            </a:r>
            <a:r>
              <a:rPr lang="en-US" sz="1200" i="1" dirty="0"/>
              <a:t>Journal for Research in Mathematics Education, 48</a:t>
            </a:r>
            <a:r>
              <a:rPr lang="en-US" sz="1200" dirty="0"/>
              <a:t>(5), 488–519. </a:t>
            </a:r>
          </a:p>
          <a:p>
            <a:pPr marL="288925" indent="-288925">
              <a:spcBef>
                <a:spcPts val="0"/>
              </a:spcBef>
              <a:buNone/>
            </a:pPr>
            <a:r>
              <a:rPr lang="en-US" sz="1200" dirty="0"/>
              <a:t>Love, B. (2020, March). What is Abolitionist Teaching? What do you currently know/believe? Presentation at the Coalition of Schools Educating Boys of Color Virtual Gathering of Leaders Community.</a:t>
            </a:r>
          </a:p>
          <a:p>
            <a:pPr marL="288925" indent="-288925">
              <a:spcBef>
                <a:spcPts val="0"/>
              </a:spcBef>
              <a:buNone/>
            </a:pPr>
            <a:r>
              <a:rPr lang="en-US" sz="1200" dirty="0"/>
              <a:t>Martin, D. B., Price, P. G., &amp; Moore, R. (2019). Refusing systemic violence against Black children: Toward a Black </a:t>
            </a:r>
            <a:r>
              <a:rPr lang="en-US" sz="1200" dirty="0" err="1"/>
              <a:t>liberatory</a:t>
            </a:r>
            <a:r>
              <a:rPr lang="en-US" sz="1200" dirty="0"/>
              <a:t> mathematics education. In </a:t>
            </a:r>
            <a:r>
              <a:rPr lang="en-US" sz="1200" i="1" dirty="0"/>
              <a:t>Critical Race Theory in Mathematics Education</a:t>
            </a:r>
            <a:r>
              <a:rPr lang="en-US" sz="1200" dirty="0"/>
              <a:t> (pp. 32-55). Routledge.</a:t>
            </a:r>
          </a:p>
          <a:p>
            <a:pPr marL="288925" indent="-288925">
              <a:spcBef>
                <a:spcPts val="0"/>
              </a:spcBef>
              <a:buNone/>
            </a:pPr>
            <a:r>
              <a:rPr lang="en-US" sz="1200" dirty="0"/>
              <a:t>Master, A., </a:t>
            </a:r>
            <a:r>
              <a:rPr lang="en-US" sz="1200" dirty="0" err="1"/>
              <a:t>Cheryan</a:t>
            </a:r>
            <a:r>
              <a:rPr lang="en-US" sz="1200" dirty="0"/>
              <a:t>, S., &amp; Meltzoff, A. N. (2014). Reducing adolescent girls’ concerns about STEM stereotypes: When do female teachers matter? </a:t>
            </a:r>
            <a:r>
              <a:rPr lang="en-US" sz="1200" i="1" dirty="0"/>
              <a:t>International Review of Social Psychology</a:t>
            </a:r>
            <a:r>
              <a:rPr lang="en-US" sz="1200" dirty="0"/>
              <a:t>, </a:t>
            </a:r>
            <a:r>
              <a:rPr lang="en-US" sz="1200" i="1" dirty="0"/>
              <a:t>27</a:t>
            </a:r>
            <a:r>
              <a:rPr lang="en-US" sz="1200" dirty="0"/>
              <a:t>, 79–102.</a:t>
            </a:r>
          </a:p>
        </p:txBody>
      </p:sp>
    </p:spTree>
    <p:extLst>
      <p:ext uri="{BB962C8B-B14F-4D97-AF65-F5344CB8AC3E}">
        <p14:creationId xmlns:p14="http://schemas.microsoft.com/office/powerpoint/2010/main" val="5692683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latin typeface="Calibri" panose="020F0502020204030204" pitchFamily="34" charset="0"/>
                <a:ea typeface="Verdana" panose="020B0604030504040204" pitchFamily="34" charset="0"/>
                <a:cs typeface="Calibri" panose="020F0502020204030204" pitchFamily="34" charset="0"/>
                <a:sym typeface="Verdana"/>
              </a:rPr>
              <a:t>Works cited</a:t>
            </a:r>
            <a:endParaRPr lang="en-US" dirty="0"/>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5" name="TextBox 4">
            <a:extLst>
              <a:ext uri="{FF2B5EF4-FFF2-40B4-BE49-F238E27FC236}">
                <a16:creationId xmlns:a16="http://schemas.microsoft.com/office/drawing/2014/main" id="{87D0DA9C-0E09-2E49-B597-4FA665645947}"/>
              </a:ext>
            </a:extLst>
          </p:cNvPr>
          <p:cNvSpPr txBox="1"/>
          <p:nvPr/>
        </p:nvSpPr>
        <p:spPr bwMode="gray">
          <a:xfrm>
            <a:off x="385200" y="951576"/>
            <a:ext cx="9241686" cy="5982013"/>
          </a:xfrm>
          <a:prstGeom prst="rect">
            <a:avLst/>
          </a:prstGeom>
          <a:noFill/>
        </p:spPr>
        <p:txBody>
          <a:bodyPr wrap="square" lIns="36000" tIns="36000" rIns="36000" bIns="36000" rtlCol="0">
            <a:spAutoFit/>
          </a:bodyPr>
          <a:lstStyle/>
          <a:p>
            <a:pPr marL="288925" indent="-288925">
              <a:spcBef>
                <a:spcPts val="0"/>
              </a:spcBef>
              <a:buNone/>
            </a:pPr>
            <a:r>
              <a:rPr lang="en-US" sz="1200" dirty="0"/>
              <a:t>Matthews, J. S. (2018). When am I going to use this in the real world? Cognitive flexibility and urban adolescents’ negotiation of the value of mathematics. </a:t>
            </a:r>
            <a:r>
              <a:rPr lang="en-US" sz="1200" i="1" dirty="0"/>
              <a:t>Journal of Educational Psychology, 110</a:t>
            </a:r>
            <a:r>
              <a:rPr lang="en-US" sz="1200" dirty="0"/>
              <a:t>, 726-746</a:t>
            </a:r>
            <a:r>
              <a:rPr lang="en-US" sz="1200" i="1" dirty="0"/>
              <a:t>. </a:t>
            </a:r>
            <a:endParaRPr lang="en-US" sz="1200" dirty="0"/>
          </a:p>
          <a:p>
            <a:pPr marL="288925" indent="-288925">
              <a:spcBef>
                <a:spcPts val="0"/>
              </a:spcBef>
              <a:buNone/>
            </a:pPr>
            <a:r>
              <a:rPr lang="en-US" sz="1200" dirty="0"/>
              <a:t>Matthews, J. S., &amp; </a:t>
            </a:r>
            <a:r>
              <a:rPr lang="en-US" sz="1200" dirty="0" err="1"/>
              <a:t>López</a:t>
            </a:r>
            <a:r>
              <a:rPr lang="en-US" sz="1200" dirty="0"/>
              <a:t>, F. (2019). Speaking their language: The role of culture integration and language for mathematics achievement among Latino elementary children. </a:t>
            </a:r>
            <a:r>
              <a:rPr lang="en-US" sz="1200" i="1" dirty="0"/>
              <a:t>Contemporary Educational Psychology</a:t>
            </a:r>
            <a:r>
              <a:rPr lang="en-US" sz="1200" dirty="0"/>
              <a:t>, </a:t>
            </a:r>
            <a:r>
              <a:rPr lang="en-US" sz="1200" i="1" dirty="0"/>
              <a:t>57</a:t>
            </a:r>
            <a:r>
              <a:rPr lang="en-US" sz="1200" dirty="0"/>
              <a:t>, 72-86. </a:t>
            </a:r>
          </a:p>
          <a:p>
            <a:pPr marL="288925" indent="-288925">
              <a:spcBef>
                <a:spcPts val="0"/>
              </a:spcBef>
              <a:buNone/>
            </a:pPr>
            <a:r>
              <a:rPr lang="en-US" sz="1200" dirty="0"/>
              <a:t>Miller-</a:t>
            </a:r>
            <a:r>
              <a:rPr lang="en-US" sz="1200" dirty="0" err="1"/>
              <a:t>Cotto</a:t>
            </a:r>
            <a:r>
              <a:rPr lang="en-US" sz="1200" dirty="0"/>
              <a:t>, D. and Lewis, N. A. (2020). Am I a “Math Person”? How Classroom Cultures Shape Math Identity Among Black and Latinx Students. Working Paper. </a:t>
            </a:r>
          </a:p>
          <a:p>
            <a:pPr marL="288925" indent="-288925">
              <a:spcBef>
                <a:spcPts val="0"/>
              </a:spcBef>
              <a:buNone/>
            </a:pPr>
            <a:r>
              <a:rPr lang="en-US" sz="1200" dirty="0"/>
              <a:t>Moses, R. P., &amp; Cobb, C. E. (2001). Organizing Algebra: The Need to Voice A Demand. Social Policy, 31, 4–12.</a:t>
            </a:r>
          </a:p>
          <a:p>
            <a:pPr marL="288925" indent="-288925">
              <a:spcBef>
                <a:spcPts val="0"/>
              </a:spcBef>
              <a:buNone/>
            </a:pPr>
            <a:r>
              <a:rPr lang="en-US" sz="1200" dirty="0"/>
              <a:t>Moss-</a:t>
            </a:r>
            <a:r>
              <a:rPr lang="en-US" sz="1200" dirty="0" err="1"/>
              <a:t>Racusin</a:t>
            </a:r>
            <a:r>
              <a:rPr lang="en-US" sz="1200" dirty="0"/>
              <a:t>, C. A., </a:t>
            </a:r>
            <a:r>
              <a:rPr lang="en-US" sz="1200" dirty="0" err="1"/>
              <a:t>Pietri</a:t>
            </a:r>
            <a:r>
              <a:rPr lang="en-US" sz="1200" dirty="0"/>
              <a:t>, E. S., Hennes, E. P., Dovidio, J. F., </a:t>
            </a:r>
            <a:r>
              <a:rPr lang="en-US" sz="1200" dirty="0" err="1"/>
              <a:t>Brescoll</a:t>
            </a:r>
            <a:r>
              <a:rPr lang="en-US" sz="1200" dirty="0"/>
              <a:t>, V. L., Roussos, G., &amp; </a:t>
            </a:r>
            <a:r>
              <a:rPr lang="en-US" sz="1200" dirty="0" err="1"/>
              <a:t>Handelsman</a:t>
            </a:r>
            <a:r>
              <a:rPr lang="en-US" sz="1200" dirty="0"/>
              <a:t>, J. (2018). Reducing STEM gender bias with VIDS (video interventions for diversity in STEM). </a:t>
            </a:r>
            <a:r>
              <a:rPr lang="en-US" sz="1200" i="1" dirty="0"/>
              <a:t>Journal of Experimental Psychology: Applied</a:t>
            </a:r>
            <a:r>
              <a:rPr lang="en-US" sz="1200" dirty="0"/>
              <a:t>, </a:t>
            </a:r>
            <a:r>
              <a:rPr lang="en-US" sz="1200" i="1" dirty="0"/>
              <a:t>24</a:t>
            </a:r>
            <a:r>
              <a:rPr lang="en-US" sz="1200" dirty="0"/>
              <a:t>(2), 236.</a:t>
            </a:r>
          </a:p>
          <a:p>
            <a:pPr marL="288925" indent="-288925">
              <a:spcBef>
                <a:spcPts val="0"/>
              </a:spcBef>
              <a:buNone/>
            </a:pPr>
            <a:r>
              <a:rPr lang="en-US" sz="1200" dirty="0"/>
              <a:t>Murphy, M. C., </a:t>
            </a:r>
            <a:r>
              <a:rPr lang="en-US" sz="1200" dirty="0" err="1"/>
              <a:t>Kroeper</a:t>
            </a:r>
            <a:r>
              <a:rPr lang="en-US" sz="1200" dirty="0"/>
              <a:t>, K. M., &amp; </a:t>
            </a:r>
            <a:r>
              <a:rPr lang="en-US" sz="1200" dirty="0" err="1"/>
              <a:t>Ozier</a:t>
            </a:r>
            <a:r>
              <a:rPr lang="en-US" sz="1200" dirty="0"/>
              <a:t>, E. M. (2018). Prejudiced places: How contexts shape inequality and how policy can change them. </a:t>
            </a:r>
            <a:r>
              <a:rPr lang="en-US" sz="1200" i="1" dirty="0"/>
              <a:t>Policy Insights from the Behavioral and Brain Sciences</a:t>
            </a:r>
            <a:r>
              <a:rPr lang="en-US" sz="1200" dirty="0"/>
              <a:t>, </a:t>
            </a:r>
            <a:r>
              <a:rPr lang="en-US" sz="1200" i="1" dirty="0"/>
              <a:t>5</a:t>
            </a:r>
            <a:r>
              <a:rPr lang="en-US" sz="1200" dirty="0"/>
              <a:t>(1), 66-74.</a:t>
            </a:r>
          </a:p>
          <a:p>
            <a:pPr marL="288925" indent="-288925">
              <a:spcBef>
                <a:spcPts val="0"/>
              </a:spcBef>
              <a:buNone/>
            </a:pPr>
            <a:r>
              <a:rPr lang="en-US" sz="1200" dirty="0"/>
              <a:t>Murphy, M. C., &amp; Walton, G. M. (2013). From prejudiced people to prejudiced places: A social-contextual approach to prejudice. In </a:t>
            </a:r>
            <a:r>
              <a:rPr lang="en-US" sz="1200" i="1" dirty="0"/>
              <a:t>Stereotyping and prejudice</a:t>
            </a:r>
            <a:r>
              <a:rPr lang="en-US" sz="1200" dirty="0"/>
              <a:t> (pp. 193-216). Psychology Press.</a:t>
            </a:r>
          </a:p>
          <a:p>
            <a:pPr marL="288925" indent="-288925">
              <a:spcBef>
                <a:spcPts val="0"/>
              </a:spcBef>
              <a:buNone/>
            </a:pPr>
            <a:r>
              <a:rPr lang="en-US" sz="1200" dirty="0"/>
              <a:t>Nasir, N.S. (2000), “Points </a:t>
            </a:r>
            <a:r>
              <a:rPr lang="en-US" sz="1200" dirty="0" err="1"/>
              <a:t>Ain't</a:t>
            </a:r>
            <a:r>
              <a:rPr lang="en-US" sz="1200" dirty="0"/>
              <a:t> Everything”: Emergent Goals and Average and Percent Understandings in the Play of Basketball among African American Students. Anthropology &amp; Education Quarterly, 31: 283-305. </a:t>
            </a:r>
          </a:p>
          <a:p>
            <a:pPr marL="288925" indent="-288925">
              <a:spcBef>
                <a:spcPts val="0"/>
              </a:spcBef>
              <a:buNone/>
            </a:pPr>
            <a:r>
              <a:rPr lang="en-US" sz="1200" dirty="0"/>
              <a:t>Nasir, N. S., &amp; Hand, V. M. (2006). Exploring sociocultural perspectives on race, culture, and learning. </a:t>
            </a:r>
            <a:r>
              <a:rPr lang="en-US" sz="1200" i="1" dirty="0"/>
              <a:t>Review of educational research</a:t>
            </a:r>
            <a:r>
              <a:rPr lang="en-US" sz="1200" dirty="0"/>
              <a:t>, </a:t>
            </a:r>
            <a:r>
              <a:rPr lang="en-US" sz="1200" i="1" dirty="0"/>
              <a:t>76</a:t>
            </a:r>
            <a:r>
              <a:rPr lang="en-US" sz="1200" dirty="0"/>
              <a:t>(4), 449-475.</a:t>
            </a:r>
          </a:p>
          <a:p>
            <a:pPr marL="288925" indent="-288925">
              <a:spcBef>
                <a:spcPts val="0"/>
              </a:spcBef>
              <a:buNone/>
            </a:pPr>
            <a:r>
              <a:rPr lang="en-US" sz="1200" dirty="0"/>
              <a:t>Nasir, N. S., Cabana, C., Shreve, B., Woodbury, E., &amp; Louie, N. (2014). </a:t>
            </a:r>
            <a:r>
              <a:rPr lang="en-US" sz="1200" i="1" dirty="0"/>
              <a:t>Mathematics for Equity: A Framework for Successful Practice.</a:t>
            </a:r>
            <a:r>
              <a:rPr lang="en-US" sz="1200" dirty="0"/>
              <a:t> Teachers College Press.</a:t>
            </a:r>
          </a:p>
          <a:p>
            <a:pPr marL="288925" indent="-288925">
              <a:spcBef>
                <a:spcPts val="0"/>
              </a:spcBef>
              <a:buNone/>
            </a:pPr>
            <a:r>
              <a:rPr lang="en-US" sz="1200" dirty="0"/>
              <a:t>National Academies of Sciences, Engineering, and Medicine. (2018). </a:t>
            </a:r>
            <a:r>
              <a:rPr lang="en-US" sz="1200" i="1" dirty="0"/>
              <a:t>How people learn II: Learners, contexts, and cultures</a:t>
            </a:r>
            <a:r>
              <a:rPr lang="en-US" sz="1200" dirty="0"/>
              <a:t>. National Academies Press.</a:t>
            </a:r>
          </a:p>
          <a:p>
            <a:pPr marL="288925" indent="-288925">
              <a:spcBef>
                <a:spcPts val="0"/>
              </a:spcBef>
              <a:buNone/>
            </a:pPr>
            <a:r>
              <a:rPr lang="en-US" sz="1200" dirty="0"/>
              <a:t>National Academies of Sciences, Engineering, and Medicine. (2019). </a:t>
            </a:r>
            <a:r>
              <a:rPr lang="en-US" sz="1200" i="1" dirty="0"/>
              <a:t>The promise of adolescence: Realizing opportunity for all youth</a:t>
            </a:r>
            <a:r>
              <a:rPr lang="en-US" sz="1200" dirty="0"/>
              <a:t>. National Academies Press.</a:t>
            </a:r>
          </a:p>
          <a:p>
            <a:pPr marL="288925" indent="-288925">
              <a:spcBef>
                <a:spcPts val="0"/>
              </a:spcBef>
              <a:buNone/>
            </a:pPr>
            <a:r>
              <a:rPr lang="en-US" sz="1200" dirty="0"/>
              <a:t>Ortiz, N. A. (2020). (Ontologically) Black and Proud. Working Paper.</a:t>
            </a:r>
          </a:p>
          <a:p>
            <a:pPr marL="288925" indent="-288925">
              <a:spcBef>
                <a:spcPts val="0"/>
              </a:spcBef>
              <a:buNone/>
            </a:pPr>
            <a:r>
              <a:rPr lang="en-US" sz="1200" dirty="0" err="1"/>
              <a:t>Priniski</a:t>
            </a:r>
            <a:r>
              <a:rPr lang="en-US" sz="1200" dirty="0"/>
              <a:t>, S. J. and </a:t>
            </a:r>
            <a:r>
              <a:rPr lang="en-US" sz="1200" dirty="0" err="1"/>
              <a:t>Thoman</a:t>
            </a:r>
            <a:r>
              <a:rPr lang="en-US" sz="1200" dirty="0"/>
              <a:t>, D. B. (2020). Fostering an Inclusively Relevant Mathematics Environment: The Case for Combining Social-Justice and Utility-Value Approaches. Working Paper. </a:t>
            </a:r>
          </a:p>
          <a:p>
            <a:pPr marL="288925" indent="-288925">
              <a:spcBef>
                <a:spcPts val="0"/>
              </a:spcBef>
              <a:buNone/>
            </a:pPr>
            <a:r>
              <a:rPr lang="en-US" sz="1200" dirty="0" err="1"/>
              <a:t>Pulfrey</a:t>
            </a:r>
            <a:r>
              <a:rPr lang="en-US" sz="1200" dirty="0"/>
              <a:t>, C., </a:t>
            </a:r>
            <a:r>
              <a:rPr lang="en-US" sz="1200" dirty="0" err="1"/>
              <a:t>Buchs</a:t>
            </a:r>
            <a:r>
              <a:rPr lang="en-US" sz="1200" dirty="0"/>
              <a:t>, C., &amp; Butera, F. (2011). Why grades engender performance-avoidance goals: The mediating role of autonomous motivation. </a:t>
            </a:r>
            <a:r>
              <a:rPr lang="en-US" sz="1200" i="1" dirty="0"/>
              <a:t>Journal of Educational Psychology, 103</a:t>
            </a:r>
            <a:r>
              <a:rPr lang="en-US" sz="1200" dirty="0"/>
              <a:t>(3), 683.</a:t>
            </a:r>
          </a:p>
          <a:p>
            <a:pPr marL="288925" indent="-288925">
              <a:spcBef>
                <a:spcPts val="0"/>
              </a:spcBef>
              <a:buNone/>
            </a:pPr>
            <a:r>
              <a:rPr lang="en-US" sz="1200" dirty="0"/>
              <a:t>Sengupta-Irving, T. (2014). Affinity through Mathematical Activity: Cultivating Democratic Learning Communities. </a:t>
            </a:r>
            <a:r>
              <a:rPr lang="en-US" sz="1200" i="1" dirty="0"/>
              <a:t>Journal of Urban Mathematics Education</a:t>
            </a:r>
            <a:r>
              <a:rPr lang="en-US" sz="1200" dirty="0"/>
              <a:t>, </a:t>
            </a:r>
            <a:r>
              <a:rPr lang="en-US" sz="1200" i="1" dirty="0"/>
              <a:t>7</a:t>
            </a:r>
            <a:r>
              <a:rPr lang="en-US" sz="1200" dirty="0"/>
              <a:t>(2), 31-54.</a:t>
            </a:r>
          </a:p>
          <a:p>
            <a:pPr marL="288925" indent="-288925">
              <a:spcBef>
                <a:spcPts val="0"/>
              </a:spcBef>
              <a:buNone/>
            </a:pPr>
            <a:r>
              <a:rPr lang="en-US" sz="1200" dirty="0"/>
              <a:t>Shah, N. (2017). Race, ideology, and academic ability: A relational analysis of racial narratives in mathematics. </a:t>
            </a:r>
            <a:r>
              <a:rPr lang="en-US" sz="1200" i="1" dirty="0"/>
              <a:t>Teachers College Record</a:t>
            </a:r>
            <a:r>
              <a:rPr lang="en-US" sz="1200" dirty="0"/>
              <a:t>, </a:t>
            </a:r>
            <a:r>
              <a:rPr lang="en-US" sz="1200" i="1" dirty="0"/>
              <a:t>119</a:t>
            </a:r>
            <a:r>
              <a:rPr lang="en-US" sz="1200" dirty="0"/>
              <a:t>(7), 1–42.</a:t>
            </a:r>
          </a:p>
          <a:p>
            <a:pPr marL="288925" indent="-288925">
              <a:spcBef>
                <a:spcPts val="0"/>
              </a:spcBef>
              <a:buNone/>
            </a:pPr>
            <a:r>
              <a:rPr lang="en-US" sz="1200" dirty="0"/>
              <a:t>Schoenfeld, A. (1988). When good teaching leads to bad results: the disasters of “well-taught” mathematics courses. </a:t>
            </a:r>
            <a:r>
              <a:rPr lang="en-US" sz="1200" i="1" dirty="0"/>
              <a:t>Educational Psychologist</a:t>
            </a:r>
            <a:r>
              <a:rPr lang="en-US" sz="1200" dirty="0"/>
              <a:t>, </a:t>
            </a:r>
            <a:r>
              <a:rPr lang="en-US" sz="1200" i="1" dirty="0"/>
              <a:t>23</a:t>
            </a:r>
            <a:r>
              <a:rPr lang="en-US" sz="1200" dirty="0"/>
              <a:t>(2), 145–166.</a:t>
            </a:r>
          </a:p>
        </p:txBody>
      </p:sp>
    </p:spTree>
    <p:extLst>
      <p:ext uri="{BB962C8B-B14F-4D97-AF65-F5344CB8AC3E}">
        <p14:creationId xmlns:p14="http://schemas.microsoft.com/office/powerpoint/2010/main" val="2789153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latin typeface="Calibri" panose="020F0502020204030204" pitchFamily="34" charset="0"/>
                <a:ea typeface="Verdana" panose="020B0604030504040204" pitchFamily="34" charset="0"/>
                <a:cs typeface="Calibri" panose="020F0502020204030204" pitchFamily="34" charset="0"/>
                <a:sym typeface="Verdana"/>
              </a:rPr>
              <a:t>Works cited</a:t>
            </a:r>
            <a:endParaRPr lang="en-US" dirty="0"/>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5" name="TextBox 4">
            <a:extLst>
              <a:ext uri="{FF2B5EF4-FFF2-40B4-BE49-F238E27FC236}">
                <a16:creationId xmlns:a16="http://schemas.microsoft.com/office/drawing/2014/main" id="{87D0DA9C-0E09-2E49-B597-4FA665645947}"/>
              </a:ext>
            </a:extLst>
          </p:cNvPr>
          <p:cNvSpPr txBox="1"/>
          <p:nvPr/>
        </p:nvSpPr>
        <p:spPr bwMode="gray">
          <a:xfrm>
            <a:off x="385200" y="951576"/>
            <a:ext cx="9195156" cy="4504686"/>
          </a:xfrm>
          <a:prstGeom prst="rect">
            <a:avLst/>
          </a:prstGeom>
          <a:noFill/>
        </p:spPr>
        <p:txBody>
          <a:bodyPr wrap="square" lIns="36000" tIns="36000" rIns="36000" bIns="36000" rtlCol="0">
            <a:spAutoFit/>
          </a:bodyPr>
          <a:lstStyle/>
          <a:p>
            <a:pPr marL="288925" indent="-288925">
              <a:spcBef>
                <a:spcPts val="0"/>
              </a:spcBef>
              <a:buNone/>
            </a:pPr>
            <a:r>
              <a:rPr lang="en-US" sz="1200" dirty="0"/>
              <a:t>Spencer, J. A. (2009). Identity at the crossroads: Understanding the practices and forces that shape Black American success and struggle in mathematics. In D. B. Martin (Ed.), </a:t>
            </a:r>
            <a:r>
              <a:rPr lang="en-US" sz="1200" i="1" dirty="0"/>
              <a:t>Mathematics teaching, learning, and liberation in the lives of Black children </a:t>
            </a:r>
            <a:r>
              <a:rPr lang="en-US" sz="1200" dirty="0"/>
              <a:t>(pp. 200- 230). New York, NY: Routledge. </a:t>
            </a:r>
          </a:p>
          <a:p>
            <a:pPr marL="288925" indent="-288925">
              <a:spcBef>
                <a:spcPts val="0"/>
              </a:spcBef>
              <a:buNone/>
            </a:pPr>
            <a:r>
              <a:rPr lang="en-US" sz="1200" dirty="0"/>
              <a:t>Steele, C. M. (1997). A threat in the air: How stereotypes shape intellectual identity and performance. </a:t>
            </a:r>
            <a:r>
              <a:rPr lang="en-US" sz="1200" i="1" dirty="0"/>
              <a:t>American Psychologist, 52,</a:t>
            </a:r>
            <a:r>
              <a:rPr lang="en-US" sz="1200" dirty="0"/>
              <a:t> 613–629. </a:t>
            </a:r>
          </a:p>
          <a:p>
            <a:pPr marL="288925" indent="-288925">
              <a:spcBef>
                <a:spcPts val="0"/>
              </a:spcBef>
              <a:buNone/>
            </a:pPr>
            <a:r>
              <a:rPr lang="en-US" sz="1200" dirty="0"/>
              <a:t>Trexler, L. (2013). Adventures of a beginning teacher with social justice mathematics. In E. Gutstein &amp; Peterson, B. Rethinking mathematics: Teaching social justice by the numbers (2nd ed., pp. 54-60). Rethinking Schools, Ltd.</a:t>
            </a:r>
          </a:p>
          <a:p>
            <a:pPr marL="288925" indent="-288925">
              <a:spcBef>
                <a:spcPts val="0"/>
              </a:spcBef>
              <a:buNone/>
            </a:pPr>
            <a:r>
              <a:rPr lang="en-US" sz="1200" dirty="0"/>
              <a:t>Voigt, M. and </a:t>
            </a:r>
            <a:r>
              <a:rPr lang="en-US" sz="1200" dirty="0" err="1"/>
              <a:t>Reinholz</a:t>
            </a:r>
            <a:r>
              <a:rPr lang="en-US" sz="1200" dirty="0"/>
              <a:t>, D. L. (2020). Calculating Queer Acceptance and Visibility: A Literature Synthesis on Queer Identity in Mathematics. Working Paper. </a:t>
            </a:r>
          </a:p>
          <a:p>
            <a:pPr marL="288925" indent="-288925">
              <a:spcBef>
                <a:spcPts val="0"/>
              </a:spcBef>
              <a:buNone/>
            </a:pPr>
            <a:r>
              <a:rPr lang="en-US" sz="1200" dirty="0"/>
              <a:t>Walton, G. M. (2014). The new science of wise psychological interventions. Current Directions in Psychological Science, 23, 73–82. </a:t>
            </a:r>
          </a:p>
          <a:p>
            <a:pPr marL="288925" indent="-288925">
              <a:spcBef>
                <a:spcPts val="0"/>
              </a:spcBef>
              <a:buNone/>
            </a:pPr>
            <a:r>
              <a:rPr lang="en-US" sz="1200" dirty="0"/>
              <a:t>Walton, G. M., &amp; Wilson, T. D. (2018). Wise interventions: Psychological remedies for social and personal problems. </a:t>
            </a:r>
            <a:r>
              <a:rPr lang="en-US" sz="1200" i="1" dirty="0"/>
              <a:t>Psychological Review</a:t>
            </a:r>
            <a:r>
              <a:rPr lang="en-US" sz="1200" dirty="0"/>
              <a:t>, </a:t>
            </a:r>
            <a:r>
              <a:rPr lang="en-US" sz="1200" i="1" dirty="0"/>
              <a:t>125</a:t>
            </a:r>
            <a:r>
              <a:rPr lang="en-US" sz="1200" dirty="0"/>
              <a:t>(5), 617.</a:t>
            </a:r>
          </a:p>
          <a:p>
            <a:pPr marL="288925" indent="-288925">
              <a:spcBef>
                <a:spcPts val="0"/>
              </a:spcBef>
              <a:buNone/>
            </a:pPr>
            <a:r>
              <a:rPr lang="en-US" sz="1200" dirty="0"/>
              <a:t>Wang, M., &amp; Eccles, J. S. (2012). Adolescent behavioral, emotional, and cognitive engagement trajectories in school and their differential relations to educational success. </a:t>
            </a:r>
            <a:r>
              <a:rPr lang="en-US" sz="1200" i="1" dirty="0"/>
              <a:t>Journal of Research on Adolescence, 22</a:t>
            </a:r>
            <a:r>
              <a:rPr lang="en-US" sz="1200" dirty="0"/>
              <a:t>, 31–39. </a:t>
            </a:r>
          </a:p>
          <a:p>
            <a:pPr marL="288925" indent="-288925">
              <a:spcBef>
                <a:spcPts val="0"/>
              </a:spcBef>
              <a:buNone/>
            </a:pPr>
            <a:r>
              <a:rPr lang="en-US" sz="1200" dirty="0"/>
              <a:t>Whitman, G., &amp; Kelleher, I. (2016). </a:t>
            </a:r>
            <a:r>
              <a:rPr lang="en-US" sz="1200" dirty="0" err="1"/>
              <a:t>Neuroteach</a:t>
            </a:r>
            <a:r>
              <a:rPr lang="en-US" sz="1200" dirty="0"/>
              <a:t>: Brain science and the future of education.</a:t>
            </a:r>
          </a:p>
          <a:p>
            <a:pPr marL="288925" indent="-288925">
              <a:spcBef>
                <a:spcPts val="0"/>
              </a:spcBef>
              <a:buNone/>
            </a:pPr>
            <a:r>
              <a:rPr lang="en-US" sz="1200" dirty="0"/>
              <a:t>Wilkes, C. E. and Ball, D. L. (2020). Positioning, what do we know? An Investigation of Black Learners Positioning in Mathematics Classrooms and the Role of Intersectionality as an Analytical Tool for Understanding. Working Paper.</a:t>
            </a:r>
          </a:p>
          <a:p>
            <a:pPr marL="288925" indent="-288925">
              <a:spcBef>
                <a:spcPts val="0"/>
              </a:spcBef>
              <a:buNone/>
            </a:pPr>
            <a:r>
              <a:rPr lang="en-US" sz="1200" dirty="0"/>
              <a:t>Williams </a:t>
            </a:r>
            <a:r>
              <a:rPr lang="en-US" sz="1200" dirty="0" err="1"/>
              <a:t>Beechum</a:t>
            </a:r>
            <a:r>
              <a:rPr lang="en-US" sz="1200" dirty="0"/>
              <a:t>, N. (2020). Expanding Visions of Success in Mathematics for Marginalized Students: Building More Equitable and Inclusive Mathematics Environments. Working Paper.</a:t>
            </a:r>
            <a:r>
              <a:rPr lang="en-US" sz="1200" b="1" dirty="0"/>
              <a:t> </a:t>
            </a:r>
            <a:endParaRPr lang="en-US" sz="1200" dirty="0"/>
          </a:p>
          <a:p>
            <a:pPr marL="288925" indent="-288925">
              <a:spcBef>
                <a:spcPts val="0"/>
              </a:spcBef>
              <a:buNone/>
            </a:pPr>
            <a:r>
              <a:rPr lang="en-US" sz="1200" dirty="0"/>
              <a:t>Yeager, D. S., Hanselman, P., Walton, G. M., Murray, J. S., Crosnoe, R., Muller, C., et al. (2019). A national experiment reveals where a growth mindset improves achievement. </a:t>
            </a:r>
            <a:r>
              <a:rPr lang="en-US" sz="1200" i="1" dirty="0"/>
              <a:t>Nature</a:t>
            </a:r>
            <a:r>
              <a:rPr lang="en-US" sz="1200" dirty="0"/>
              <a:t>, </a:t>
            </a:r>
            <a:r>
              <a:rPr lang="en-US" sz="1200" i="1" dirty="0"/>
              <a:t>573</a:t>
            </a:r>
            <a:r>
              <a:rPr lang="en-US" sz="1200" dirty="0"/>
              <a:t>(7774), 364-369.</a:t>
            </a:r>
          </a:p>
          <a:p>
            <a:pPr marL="288925" indent="-288925">
              <a:spcBef>
                <a:spcPts val="0"/>
              </a:spcBef>
              <a:buNone/>
            </a:pPr>
            <a:r>
              <a:rPr lang="en-US" sz="1200" dirty="0"/>
              <a:t>Yeager, D. S., Purdie‐</a:t>
            </a:r>
            <a:r>
              <a:rPr lang="en-US" sz="1200" dirty="0" err="1"/>
              <a:t>Vaughns</a:t>
            </a:r>
            <a:r>
              <a:rPr lang="en-US" sz="1200" dirty="0"/>
              <a:t>, V., Hooper, S. Y., &amp; Cohen, G. L. (2017). Loss of institutional trust among racial and ethnic minority adolescents: A consequence of procedural injustice and a cause of life‐span outcomes. </a:t>
            </a:r>
            <a:r>
              <a:rPr lang="en-US" sz="1200" i="1" dirty="0"/>
              <a:t>Child Development</a:t>
            </a:r>
            <a:r>
              <a:rPr lang="en-US" sz="1200" dirty="0"/>
              <a:t>, </a:t>
            </a:r>
            <a:r>
              <a:rPr lang="en-US" sz="1200" i="1" dirty="0"/>
              <a:t>88</a:t>
            </a:r>
            <a:r>
              <a:rPr lang="en-US" sz="1200" dirty="0"/>
              <a:t>(2), 658-676.</a:t>
            </a:r>
          </a:p>
          <a:p>
            <a:pPr marL="288925" indent="-288925">
              <a:spcBef>
                <a:spcPts val="0"/>
              </a:spcBef>
              <a:buNone/>
            </a:pPr>
            <a:r>
              <a:rPr lang="en-US" sz="1200" dirty="0"/>
              <a:t>Zohar, A., &amp; </a:t>
            </a:r>
            <a:r>
              <a:rPr lang="en-US" sz="1200" dirty="0" err="1"/>
              <a:t>Sela</a:t>
            </a:r>
            <a:r>
              <a:rPr lang="en-US" sz="1200" dirty="0"/>
              <a:t>, D. (2003). Her physics, his physics: Gender issues in Israeli advanced placement physics classes. </a:t>
            </a:r>
            <a:r>
              <a:rPr lang="en-US" sz="1200" i="1" dirty="0"/>
              <a:t>International Journal of Science Education, 25</a:t>
            </a:r>
            <a:r>
              <a:rPr lang="en-US" sz="1200" dirty="0"/>
              <a:t>(2), 245-268.</a:t>
            </a:r>
          </a:p>
        </p:txBody>
      </p:sp>
    </p:spTree>
    <p:extLst>
      <p:ext uri="{BB962C8B-B14F-4D97-AF65-F5344CB8AC3E}">
        <p14:creationId xmlns:p14="http://schemas.microsoft.com/office/powerpoint/2010/main" val="34815566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Table of contents</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10" name="btfpBulletedList786325"/>
          <p:cNvSpPr txBox="1"/>
          <p:nvPr>
            <p:custDataLst>
              <p:tags r:id="rId3"/>
            </p:custDataLst>
          </p:nvPr>
        </p:nvSpPr>
        <p:spPr bwMode="gray">
          <a:xfrm>
            <a:off x="490963" y="1397309"/>
            <a:ext cx="8552676" cy="3088913"/>
          </a:xfrm>
          <a:prstGeom prst="rect">
            <a:avLst/>
          </a:prstGeom>
          <a:noFill/>
        </p:spPr>
        <p:txBody>
          <a:bodyPr vert="horz" wrap="square" lIns="36000" tIns="36000" rIns="36000" bIns="36000" rtlCol="0">
            <a:spAutoFit/>
          </a:bodyPr>
          <a:lstStyle/>
          <a:p>
            <a:pPr marL="177800" indent="-177800">
              <a:spcBef>
                <a:spcPts val="2400"/>
              </a:spcBef>
            </a:pPr>
            <a:r>
              <a:rPr lang="en-US" sz="1600" dirty="0">
                <a:hlinkClick r:id="rId5" action="ppaction://hlinksldjump"/>
              </a:rPr>
              <a:t>Context on the Inclusive Mathematics Environments Early Career Fellowship (IME ECF)</a:t>
            </a:r>
            <a:r>
              <a:rPr lang="en-US" sz="1600" dirty="0"/>
              <a:t> </a:t>
            </a:r>
          </a:p>
          <a:p>
            <a:pPr marL="177800" indent="-177800">
              <a:spcBef>
                <a:spcPts val="2400"/>
              </a:spcBef>
            </a:pPr>
            <a:r>
              <a:rPr lang="en-US" sz="1600" dirty="0">
                <a:hlinkClick r:id="rId6" action="ppaction://hlinksldjump"/>
              </a:rPr>
              <a:t>Taking stock of the current educational context</a:t>
            </a:r>
            <a:endParaRPr lang="en-US" sz="1600" dirty="0"/>
          </a:p>
          <a:p>
            <a:pPr marL="177800" indent="-177800">
              <a:spcBef>
                <a:spcPts val="2400"/>
              </a:spcBef>
            </a:pPr>
            <a:r>
              <a:rPr lang="en-US" sz="1600" dirty="0">
                <a:hlinkClick r:id="rId7" action="ppaction://hlinksldjump"/>
              </a:rPr>
              <a:t>Overview of research on the importance of learning environments</a:t>
            </a:r>
            <a:endParaRPr lang="en-US" sz="1600" dirty="0"/>
          </a:p>
          <a:p>
            <a:pPr marL="177800" indent="-177800">
              <a:spcBef>
                <a:spcPts val="2400"/>
              </a:spcBef>
            </a:pPr>
            <a:r>
              <a:rPr lang="en-US" sz="1600"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hlinkClick r:id="rId8" action="ppaction://hlinksldjump"/>
              </a:rPr>
              <a:t>Guiding principles for creating more inclusive mathematics environments</a:t>
            </a:r>
            <a:endParaRPr lang="en-US" sz="1600" dirty="0">
              <a:solidFill>
                <a:schemeClr val="dk1"/>
              </a:solidFill>
              <a:highlight>
                <a:srgbClr val="FFFF00"/>
              </a:highlight>
              <a:latin typeface="Calibri" panose="020F0502020204030204" pitchFamily="34" charset="0"/>
              <a:ea typeface="Verdana" panose="020B0604030504040204" pitchFamily="34" charset="0"/>
              <a:cs typeface="Calibri" panose="020F0502020204030204" pitchFamily="34" charset="0"/>
              <a:sym typeface="Verdana"/>
            </a:endParaRPr>
          </a:p>
          <a:p>
            <a:pPr marL="177800" indent="-177800">
              <a:spcBef>
                <a:spcPts val="2400"/>
              </a:spcBef>
            </a:pPr>
            <a:r>
              <a:rPr lang="en-US" sz="1600"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hlinkClick r:id="rId9" action="ppaction://hlinksldjump"/>
              </a:rPr>
              <a:t>Fellowship reflections and future directions for research</a:t>
            </a:r>
            <a:endParaRPr lang="en-US" sz="1600"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endParaRPr>
          </a:p>
          <a:p>
            <a:pPr marL="177800" indent="-177800">
              <a:spcBef>
                <a:spcPts val="2400"/>
              </a:spcBef>
            </a:pPr>
            <a:r>
              <a:rPr lang="en-US" sz="1600"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hlinkClick r:id="rId10" action="ppaction://hlinksldjump"/>
              </a:rPr>
              <a:t>Works cited</a:t>
            </a:r>
            <a:endParaRPr lang="en-US" sz="1600"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endParaRPr>
          </a:p>
        </p:txBody>
      </p:sp>
    </p:spTree>
    <p:extLst>
      <p:ext uri="{BB962C8B-B14F-4D97-AF65-F5344CB8AC3E}">
        <p14:creationId xmlns:p14="http://schemas.microsoft.com/office/powerpoint/2010/main" val="23492293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tfpLayoutConfig" hidden="1"/>
          <p:cNvSpPr txBox="1"/>
          <p:nvPr>
            <p:custDataLst>
              <p:tags r:id="rId1"/>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overall_0_132330977566333268 columns_1_132330977566333268 </a:t>
            </a:r>
          </a:p>
        </p:txBody>
      </p:sp>
      <p:pic>
        <p:nvPicPr>
          <p:cNvPr id="6" name="Picture 2" descr="Image result for mindset scholars network logo"/>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auto">
          <a:xfrm>
            <a:off x="8259097" y="6437028"/>
            <a:ext cx="1090463" cy="55592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7;p27">
            <a:extLst>
              <a:ext uri="{FF2B5EF4-FFF2-40B4-BE49-F238E27FC236}">
                <a16:creationId xmlns:a16="http://schemas.microsoft.com/office/drawing/2014/main" id="{28CA2882-BFE9-1E46-A675-5C6750645734}"/>
              </a:ext>
            </a:extLst>
          </p:cNvPr>
          <p:cNvSpPr txBox="1"/>
          <p:nvPr/>
        </p:nvSpPr>
        <p:spPr>
          <a:xfrm>
            <a:off x="403112" y="2477729"/>
            <a:ext cx="8923563" cy="2929158"/>
          </a:xfrm>
          <a:prstGeom prst="rect">
            <a:avLst/>
          </a:prstGeom>
          <a:solidFill>
            <a:schemeClr val="tx2"/>
          </a:solidFill>
          <a:ln>
            <a:noFill/>
          </a:ln>
        </p:spPr>
        <p:txBody>
          <a:bodyPr spcFirstLastPara="1" wrap="square" lIns="91425" tIns="45700" rIns="91425" bIns="45700" anchor="t" anchorCtr="0">
            <a:noAutofit/>
          </a:bodyPr>
          <a:lstStyle/>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Context on the </a:t>
            </a:r>
          </a:p>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Inclusive Mathematics Environments </a:t>
            </a:r>
          </a:p>
          <a:p>
            <a:pPr marL="0" lvl="0" indent="0" algn="ctr">
              <a:spcBef>
                <a:spcPts val="0"/>
              </a:spcBef>
              <a:buClr>
                <a:srgbClr val="000000"/>
              </a:buClr>
              <a:buNone/>
              <a:defRPr/>
            </a:pPr>
            <a:r>
              <a:rPr lang="en-US" sz="3200" b="1" kern="0" dirty="0">
                <a:solidFill>
                  <a:srgbClr val="000000"/>
                </a:solidFill>
                <a:latin typeface="Calibri" panose="020F0502020204030204" pitchFamily="34" charset="0"/>
                <a:ea typeface="Verdana"/>
                <a:cs typeface="Calibri" panose="020F0502020204030204" pitchFamily="34" charset="0"/>
                <a:sym typeface="Verdana"/>
              </a:rPr>
              <a:t>Early Career Fellowship (IME ECF)</a:t>
            </a:r>
            <a:endParaRPr kumimoji="0" lang="en-US" sz="22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3750583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Overview of the IME ECF</a:t>
            </a:r>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a:solidFill>
                  <a:srgbClr val="FFFFFF">
                    <a:alpha val="0"/>
                  </a:srgbClr>
                </a:solidFill>
              </a:rPr>
              <a:t>overall_0_132336848629973825 columns_1_132330985394617911 10_1_132330985588044068 18_1_132331886838340711 6_1_132333725455615291 </a:t>
            </a:r>
            <a:endParaRPr lang="en-US" sz="100" err="1">
              <a:solidFill>
                <a:srgbClr val="FFFFFF">
                  <a:alpha val="0"/>
                </a:srgbClr>
              </a:solidFill>
            </a:endParaRPr>
          </a:p>
        </p:txBody>
      </p:sp>
      <p:sp>
        <p:nvSpPr>
          <p:cNvPr id="4" name="TextBox 3">
            <a:extLst>
              <a:ext uri="{FF2B5EF4-FFF2-40B4-BE49-F238E27FC236}">
                <a16:creationId xmlns:a16="http://schemas.microsoft.com/office/drawing/2014/main" id="{7E74B6E8-DE1C-EC4F-9D29-1C4D71C06FAD}"/>
              </a:ext>
            </a:extLst>
          </p:cNvPr>
          <p:cNvSpPr txBox="1"/>
          <p:nvPr/>
        </p:nvSpPr>
        <p:spPr bwMode="gray">
          <a:xfrm>
            <a:off x="385199" y="1069494"/>
            <a:ext cx="9195155" cy="6643733"/>
          </a:xfrm>
          <a:prstGeom prst="rect">
            <a:avLst/>
          </a:prstGeom>
          <a:noFill/>
        </p:spPr>
        <p:txBody>
          <a:bodyPr wrap="square" lIns="36000" tIns="36000" rIns="36000" bIns="36000" rtlCol="0">
            <a:spAutoFit/>
          </a:bodyPr>
          <a:lstStyle/>
          <a:p>
            <a:pPr marL="177800" indent="-177800">
              <a:spcBef>
                <a:spcPts val="600"/>
              </a:spcBef>
            </a:pPr>
            <a:r>
              <a:rPr lang="en-US" sz="1300" dirty="0"/>
              <a:t>The Mindset Scholars Network, with the support of the Bill &amp; Melinda Gates Foundation (BMGF), designed the Inclusive Mathematics Environments Early Career Fellowship to conduct a </a:t>
            </a:r>
            <a:r>
              <a:rPr lang="en-US" sz="1300" b="1" dirty="0"/>
              <a:t>cross-cutting, interdisciplinary review of decades of research relevant to creating inclusive learning environments in mathematics</a:t>
            </a:r>
            <a:r>
              <a:rPr lang="en-US" sz="1300" dirty="0"/>
              <a:t>, bridging scholarship in psychology and sociology with that from mathematics education. </a:t>
            </a:r>
          </a:p>
          <a:p>
            <a:pPr marL="177800" indent="-177800">
              <a:spcBef>
                <a:spcPts val="600"/>
              </a:spcBef>
            </a:pPr>
            <a:r>
              <a:rPr lang="en-US" sz="1300"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rPr>
              <a:t>Between June 2019 and February 2020, </a:t>
            </a:r>
            <a:r>
              <a:rPr lang="en-US" sz="1300"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hlinkClick r:id="rId4"/>
              </a:rPr>
              <a:t>11 exceptional early career scholars</a:t>
            </a:r>
            <a:r>
              <a:rPr lang="en-US" sz="1300"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rPr>
              <a:t>, two faculty contributors, and a network of senior scholars who served as mentors / co-authors </a:t>
            </a:r>
            <a:r>
              <a:rPr lang="en-US" sz="1300" b="1"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rPr>
              <a:t>synthesized what research reveals about creating inclusive environments for students from minoritized and marginalized groups in mathematics, with a focus on the middle childhood through mid-adolescence developmental stage.</a:t>
            </a:r>
            <a:endParaRPr lang="en-US" sz="1300" dirty="0">
              <a:solidFill>
                <a:schemeClr val="dk1"/>
              </a:solidFill>
              <a:latin typeface="Calibri" panose="020F0502020204030204" pitchFamily="34" charset="0"/>
              <a:ea typeface="Verdana" panose="020B0604030504040204" pitchFamily="34" charset="0"/>
              <a:cs typeface="Calibri" panose="020F0502020204030204" pitchFamily="34" charset="0"/>
              <a:sym typeface="Verdana"/>
            </a:endParaRPr>
          </a:p>
          <a:p>
            <a:pPr marL="177800" indent="-177800">
              <a:spcBef>
                <a:spcPts val="600"/>
              </a:spcBef>
            </a:pPr>
            <a:r>
              <a:rPr lang="en-US" sz="1300" dirty="0"/>
              <a:t>Within the broad conceptual parameters of the fellowship, </a:t>
            </a:r>
            <a:r>
              <a:rPr lang="en-US" sz="1300" b="1" dirty="0"/>
              <a:t>fellows selected topics that were of interest to them and their ongoing academic scholarship</a:t>
            </a:r>
            <a:r>
              <a:rPr lang="en-US" sz="1300" dirty="0"/>
              <a:t>. One fellow was selected to create an interpretive summary for practice and policy audiences based on the other fellows’ academic syntheses.</a:t>
            </a:r>
          </a:p>
          <a:p>
            <a:pPr marL="177800" indent="-177800">
              <a:spcBef>
                <a:spcPts val="600"/>
              </a:spcBef>
            </a:pPr>
            <a:r>
              <a:rPr lang="en-US" sz="1300" dirty="0"/>
              <a:t>Fellows were provided with a</a:t>
            </a:r>
            <a:r>
              <a:rPr lang="en-US" sz="1300" b="1" dirty="0"/>
              <a:t> breadth of supports during the fellowship </a:t>
            </a:r>
            <a:r>
              <a:rPr lang="en-US" sz="1300" dirty="0"/>
              <a:t>from the fellowship director </a:t>
            </a:r>
            <a:r>
              <a:rPr lang="en-US" sz="1300" dirty="0" err="1"/>
              <a:t>Shanette</a:t>
            </a:r>
            <a:r>
              <a:rPr lang="en-US" sz="1300" dirty="0"/>
              <a:t> Porter, MSN staff, faculty director Tanner </a:t>
            </a:r>
            <a:r>
              <a:rPr lang="en-US" sz="1300" dirty="0" err="1"/>
              <a:t>LeBaron</a:t>
            </a:r>
            <a:r>
              <a:rPr lang="en-US" sz="1300" dirty="0"/>
              <a:t> Wallace, faculty contributors, mentors, and external reviewers. These supports </a:t>
            </a:r>
            <a:r>
              <a:rPr lang="en-US" sz="1300" b="1" dirty="0"/>
              <a:t>shaped their fellowship output </a:t>
            </a:r>
            <a:r>
              <a:rPr lang="en-US" sz="1300" dirty="0"/>
              <a:t>(i.e., paper) and </a:t>
            </a:r>
            <a:r>
              <a:rPr lang="en-US" sz="1300" b="1" dirty="0"/>
              <a:t>cultivated their broader professional identity, skills, and network</a:t>
            </a:r>
            <a:r>
              <a:rPr lang="en-US" sz="1300" dirty="0"/>
              <a:t>, which will have long-term impacts on the fellows themselves and the scholarly community beyond the end of the fellowship. These included:</a:t>
            </a:r>
          </a:p>
          <a:p>
            <a:pPr marL="368615" lvl="1" indent="-177800"/>
            <a:r>
              <a:rPr lang="en-US" sz="1300" dirty="0"/>
              <a:t>Opportunities to participate in </a:t>
            </a:r>
            <a:r>
              <a:rPr lang="en-US" sz="1300" b="1" dirty="0"/>
              <a:t>virtual writing workshops with the fellowship leadership</a:t>
            </a:r>
            <a:r>
              <a:rPr lang="en-US" sz="1300" dirty="0"/>
              <a:t> on best practices for conducting a research synthesis using a systematically constructed data set of literature to advance a novel argument</a:t>
            </a:r>
          </a:p>
          <a:p>
            <a:pPr marL="368615" lvl="1" indent="-177800"/>
            <a:r>
              <a:rPr lang="en-US" sz="1300" dirty="0"/>
              <a:t>Engaging in </a:t>
            </a:r>
            <a:r>
              <a:rPr lang="en-US" sz="1300" b="1" dirty="0"/>
              <a:t>an</a:t>
            </a:r>
            <a:r>
              <a:rPr lang="en-US" sz="1300" dirty="0"/>
              <a:t> </a:t>
            </a:r>
            <a:r>
              <a:rPr lang="en-US" sz="1300" b="1" dirty="0"/>
              <a:t>online community via Slack where they could ask questions and solicit feedback informally </a:t>
            </a:r>
            <a:r>
              <a:rPr lang="en-US" sz="1300" dirty="0"/>
              <a:t>from each other and the fellowship team; this contributed to a culture of relationships, support, vulnerability, and transparency that led to creative idea generation</a:t>
            </a:r>
          </a:p>
          <a:p>
            <a:pPr marL="368615" lvl="1" indent="-177800"/>
            <a:r>
              <a:rPr lang="en-US" sz="1300" b="1" dirty="0"/>
              <a:t>Multiple formal opportunities for tailored feedback </a:t>
            </a:r>
            <a:r>
              <a:rPr lang="en-US" sz="1300" dirty="0"/>
              <a:t>to build their skill at interdisciplinary and critical scholarship</a:t>
            </a:r>
            <a:r>
              <a:rPr lang="en-US" sz="1300" baseline="30000" dirty="0"/>
              <a:t>*</a:t>
            </a:r>
            <a:r>
              <a:rPr lang="en-US" sz="1300" dirty="0"/>
              <a:t> and hone the substance of their syntheses, including repeated rounds of feedback and revision of their argumentation outline and multiple drafts, and a small group discussion session with fellowship leadership focused on advancing their sophistication around interdisciplinarity in particular</a:t>
            </a:r>
          </a:p>
          <a:p>
            <a:pPr marL="368615" lvl="1" indent="-177800"/>
            <a:r>
              <a:rPr lang="en-US" sz="1300" b="1" dirty="0"/>
              <a:t>Presenting their in-progress work to BMGF staff</a:t>
            </a:r>
            <a:r>
              <a:rPr lang="en-US" sz="1300" dirty="0"/>
              <a:t>, which offered an unusual chance for early career researchers to get a “peek behind the curtain” in understanding philanthropy, and an opportunity to begin thinking about practical implications of their work at a systems level</a:t>
            </a:r>
          </a:p>
          <a:p>
            <a:pPr marL="7938" lvl="1" indent="0">
              <a:spcBef>
                <a:spcPts val="1200"/>
              </a:spcBef>
              <a:buNone/>
            </a:pPr>
            <a:r>
              <a:rPr lang="en-US" sz="1000" dirty="0"/>
              <a:t>*Critical scholarship examines the role of power in creating and maintaining oppressive and exclusionary systems.</a:t>
            </a:r>
          </a:p>
          <a:p>
            <a:pPr marL="177800" indent="-177800">
              <a:spcBef>
                <a:spcPts val="600"/>
              </a:spcBef>
            </a:pPr>
            <a:endParaRPr lang="en-US" sz="1600" dirty="0"/>
          </a:p>
        </p:txBody>
      </p:sp>
    </p:spTree>
    <p:extLst>
      <p:ext uri="{BB962C8B-B14F-4D97-AF65-F5344CB8AC3E}">
        <p14:creationId xmlns:p14="http://schemas.microsoft.com/office/powerpoint/2010/main" val="25250460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38C7-2A92-4884-B38F-F7EAB1E13950}"/>
              </a:ext>
            </a:extLst>
          </p:cNvPr>
          <p:cNvSpPr>
            <a:spLocks noGrp="1"/>
          </p:cNvSpPr>
          <p:nvPr>
            <p:ph type="title"/>
          </p:nvPr>
        </p:nvSpPr>
        <p:spPr/>
        <p:txBody>
          <a:bodyPr/>
          <a:lstStyle/>
          <a:p>
            <a:r>
              <a:rPr lang="en-US" dirty="0"/>
              <a:t>IME ECF Fellowship Leadership and Advisors</a:t>
            </a:r>
          </a:p>
        </p:txBody>
      </p:sp>
      <p:sp>
        <p:nvSpPr>
          <p:cNvPr id="57" name="TextBox 56">
            <a:extLst>
              <a:ext uri="{FF2B5EF4-FFF2-40B4-BE49-F238E27FC236}">
                <a16:creationId xmlns:a16="http://schemas.microsoft.com/office/drawing/2014/main" id="{9D12E0ED-481C-44FE-879E-C6031CBAB752}"/>
              </a:ext>
            </a:extLst>
          </p:cNvPr>
          <p:cNvSpPr txBox="1"/>
          <p:nvPr/>
        </p:nvSpPr>
        <p:spPr>
          <a:xfrm>
            <a:off x="468862" y="3062448"/>
            <a:ext cx="1335980" cy="553998"/>
          </a:xfrm>
          <a:prstGeom prst="rect">
            <a:avLst/>
          </a:prstGeom>
          <a:noFill/>
        </p:spPr>
        <p:txBody>
          <a:bodyPr wrap="square" rtlCol="0">
            <a:spAutoFit/>
          </a:bodyPr>
          <a:lstStyle/>
          <a:p>
            <a:pPr marL="0" indent="0">
              <a:buNone/>
            </a:pPr>
            <a:r>
              <a:rPr lang="en-US" sz="1000" dirty="0" err="1">
                <a:latin typeface="+mj-lt"/>
                <a:ea typeface="Verdana" panose="020B0604030504040204" pitchFamily="34" charset="0"/>
                <a:cs typeface="Verdana" panose="020B0604030504040204" pitchFamily="34" charset="0"/>
              </a:rPr>
              <a:t>Shanette</a:t>
            </a:r>
            <a:r>
              <a:rPr lang="en-US" sz="1000" dirty="0">
                <a:latin typeface="+mj-lt"/>
                <a:ea typeface="Verdana" panose="020B0604030504040204" pitchFamily="34" charset="0"/>
                <a:cs typeface="Verdana" panose="020B0604030504040204" pitchFamily="34" charset="0"/>
              </a:rPr>
              <a:t> Porter, MSN, </a:t>
            </a:r>
            <a:r>
              <a:rPr lang="en-US" sz="1000" i="1" dirty="0">
                <a:latin typeface="+mj-lt"/>
                <a:ea typeface="Verdana" panose="020B0604030504040204" pitchFamily="34" charset="0"/>
                <a:cs typeface="Verdana" panose="020B0604030504040204" pitchFamily="34" charset="0"/>
              </a:rPr>
              <a:t>Fellowship Director</a:t>
            </a:r>
          </a:p>
        </p:txBody>
      </p:sp>
      <p:sp>
        <p:nvSpPr>
          <p:cNvPr id="58" name="TextBox 57">
            <a:extLst>
              <a:ext uri="{FF2B5EF4-FFF2-40B4-BE49-F238E27FC236}">
                <a16:creationId xmlns:a16="http://schemas.microsoft.com/office/drawing/2014/main" id="{0B5C8116-16A9-48EB-95AF-FEBDD445D155}"/>
              </a:ext>
            </a:extLst>
          </p:cNvPr>
          <p:cNvSpPr txBox="1"/>
          <p:nvPr/>
        </p:nvSpPr>
        <p:spPr>
          <a:xfrm>
            <a:off x="2056930" y="3062448"/>
            <a:ext cx="1346216" cy="553998"/>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Tanner </a:t>
            </a:r>
            <a:r>
              <a:rPr lang="en-US" sz="1000" dirty="0" err="1">
                <a:latin typeface="+mj-lt"/>
                <a:ea typeface="Verdana" panose="020B0604030504040204" pitchFamily="34" charset="0"/>
                <a:cs typeface="Verdana" panose="020B0604030504040204" pitchFamily="34" charset="0"/>
              </a:rPr>
              <a:t>LeBaron</a:t>
            </a:r>
            <a:r>
              <a:rPr lang="en-US" sz="1000" dirty="0">
                <a:latin typeface="+mj-lt"/>
                <a:ea typeface="Verdana" panose="020B0604030504040204" pitchFamily="34" charset="0"/>
                <a:cs typeface="Verdana" panose="020B0604030504040204" pitchFamily="34" charset="0"/>
              </a:rPr>
              <a:t> Wallace, Pittsburgh,</a:t>
            </a:r>
            <a:br>
              <a:rPr lang="en-US" sz="1000" i="1" dirty="0">
                <a:latin typeface="+mj-lt"/>
                <a:ea typeface="Verdana" panose="020B0604030504040204" pitchFamily="34" charset="0"/>
                <a:cs typeface="Verdana" panose="020B0604030504040204" pitchFamily="34" charset="0"/>
              </a:rPr>
            </a:br>
            <a:r>
              <a:rPr lang="en-US" sz="1000" i="1" dirty="0">
                <a:latin typeface="+mj-lt"/>
                <a:ea typeface="Verdana" panose="020B0604030504040204" pitchFamily="34" charset="0"/>
                <a:cs typeface="Verdana" panose="020B0604030504040204" pitchFamily="34" charset="0"/>
              </a:rPr>
              <a:t>Faculty Director</a:t>
            </a:r>
          </a:p>
        </p:txBody>
      </p:sp>
      <p:sp>
        <p:nvSpPr>
          <p:cNvPr id="65" name="TextBox 64">
            <a:extLst>
              <a:ext uri="{FF2B5EF4-FFF2-40B4-BE49-F238E27FC236}">
                <a16:creationId xmlns:a16="http://schemas.microsoft.com/office/drawing/2014/main" id="{205A485B-1422-47C6-92E9-94F166A24CE6}"/>
              </a:ext>
            </a:extLst>
          </p:cNvPr>
          <p:cNvSpPr txBox="1"/>
          <p:nvPr/>
        </p:nvSpPr>
        <p:spPr>
          <a:xfrm>
            <a:off x="7993369" y="5946848"/>
            <a:ext cx="1499624" cy="553998"/>
          </a:xfrm>
          <a:prstGeom prst="rect">
            <a:avLst/>
          </a:prstGeom>
          <a:noFill/>
        </p:spPr>
        <p:txBody>
          <a:bodyPr wrap="square" rtlCol="0">
            <a:spAutoFit/>
          </a:bodyPr>
          <a:lstStyle/>
          <a:p>
            <a:pPr marL="0" indent="0">
              <a:buNone/>
            </a:pPr>
            <a:r>
              <a:rPr lang="en-US" sz="1000" dirty="0" err="1">
                <a:latin typeface="+mj-lt"/>
                <a:ea typeface="Verdana" panose="020B0604030504040204" pitchFamily="34" charset="0"/>
                <a:cs typeface="Verdana" panose="020B0604030504040204" pitchFamily="34" charset="0"/>
              </a:rPr>
              <a:t>Na’ilah</a:t>
            </a:r>
            <a:r>
              <a:rPr lang="en-US" sz="1000" dirty="0">
                <a:latin typeface="+mj-lt"/>
                <a:ea typeface="Verdana" panose="020B0604030504040204" pitchFamily="34" charset="0"/>
                <a:cs typeface="Verdana" panose="020B0604030504040204" pitchFamily="34" charset="0"/>
              </a:rPr>
              <a:t> </a:t>
            </a:r>
            <a:r>
              <a:rPr lang="en-US" sz="1000" dirty="0" err="1">
                <a:latin typeface="+mj-lt"/>
                <a:ea typeface="Verdana" panose="020B0604030504040204" pitchFamily="34" charset="0"/>
                <a:cs typeface="Verdana" panose="020B0604030504040204" pitchFamily="34" charset="0"/>
              </a:rPr>
              <a:t>Suad</a:t>
            </a:r>
            <a:r>
              <a:rPr lang="en-US" sz="1000" dirty="0">
                <a:latin typeface="+mj-lt"/>
                <a:ea typeface="Verdana" panose="020B0604030504040204" pitchFamily="34" charset="0"/>
                <a:cs typeface="Verdana" panose="020B0604030504040204" pitchFamily="34" charset="0"/>
              </a:rPr>
              <a:t> Nasir, Spencer Foundation, </a:t>
            </a:r>
            <a:r>
              <a:rPr lang="en-US" sz="1000" i="1" dirty="0">
                <a:latin typeface="+mj-lt"/>
                <a:ea typeface="Verdana" panose="020B0604030504040204" pitchFamily="34" charset="0"/>
                <a:cs typeface="Verdana" panose="020B0604030504040204" pitchFamily="34" charset="0"/>
              </a:rPr>
              <a:t>Mentor</a:t>
            </a:r>
          </a:p>
        </p:txBody>
      </p:sp>
      <p:sp>
        <p:nvSpPr>
          <p:cNvPr id="66" name="TextBox 65">
            <a:extLst>
              <a:ext uri="{FF2B5EF4-FFF2-40B4-BE49-F238E27FC236}">
                <a16:creationId xmlns:a16="http://schemas.microsoft.com/office/drawing/2014/main" id="{3F25A265-347A-41BB-B6E8-766B344F792B}"/>
              </a:ext>
            </a:extLst>
          </p:cNvPr>
          <p:cNvSpPr txBox="1"/>
          <p:nvPr/>
        </p:nvSpPr>
        <p:spPr>
          <a:xfrm>
            <a:off x="3340003" y="5946848"/>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DeLeon Gray, North Carolina State, </a:t>
            </a:r>
            <a:r>
              <a:rPr lang="en-US" sz="1000" i="1" dirty="0">
                <a:latin typeface="+mj-lt"/>
                <a:ea typeface="Verdana" panose="020B0604030504040204" pitchFamily="34" charset="0"/>
                <a:cs typeface="Verdana" panose="020B0604030504040204" pitchFamily="34" charset="0"/>
              </a:rPr>
              <a:t>Advisor</a:t>
            </a:r>
          </a:p>
        </p:txBody>
      </p:sp>
      <p:sp>
        <p:nvSpPr>
          <p:cNvPr id="73" name="TextBox 72">
            <a:extLst>
              <a:ext uri="{FF2B5EF4-FFF2-40B4-BE49-F238E27FC236}">
                <a16:creationId xmlns:a16="http://schemas.microsoft.com/office/drawing/2014/main" id="{3AE19E4C-2B1B-4BFC-8198-3EEAC2278754}"/>
              </a:ext>
            </a:extLst>
          </p:cNvPr>
          <p:cNvSpPr txBox="1"/>
          <p:nvPr/>
        </p:nvSpPr>
        <p:spPr>
          <a:xfrm>
            <a:off x="6449084" y="5946848"/>
            <a:ext cx="1499625"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Jamaal Matthews, Montclair State, </a:t>
            </a:r>
            <a:r>
              <a:rPr lang="en-US" sz="1000" i="1" dirty="0">
                <a:latin typeface="+mj-lt"/>
                <a:ea typeface="Verdana" panose="020B0604030504040204" pitchFamily="34" charset="0"/>
                <a:cs typeface="Verdana" panose="020B0604030504040204" pitchFamily="34" charset="0"/>
              </a:rPr>
              <a:t>Advisor</a:t>
            </a:r>
          </a:p>
        </p:txBody>
      </p:sp>
      <p:pic>
        <p:nvPicPr>
          <p:cNvPr id="78" name="Picture 77">
            <a:extLst>
              <a:ext uri="{FF2B5EF4-FFF2-40B4-BE49-F238E27FC236}">
                <a16:creationId xmlns:a16="http://schemas.microsoft.com/office/drawing/2014/main" id="{B09410AA-56CE-44B5-B651-FE0237D5FDC6}"/>
              </a:ext>
            </a:extLst>
          </p:cNvPr>
          <p:cNvPicPr>
            <a:picLocks noChangeAspect="1"/>
          </p:cNvPicPr>
          <p:nvPr/>
        </p:nvPicPr>
        <p:blipFill rotWithShape="1">
          <a:blip r:embed="rId2"/>
          <a:srcRect l="8926" t="5484" r="6629" b="6744"/>
          <a:stretch/>
        </p:blipFill>
        <p:spPr>
          <a:xfrm>
            <a:off x="557902" y="4429019"/>
            <a:ext cx="1250186" cy="1514795"/>
          </a:xfrm>
          <a:prstGeom prst="rect">
            <a:avLst/>
          </a:prstGeom>
        </p:spPr>
      </p:pic>
      <p:sp>
        <p:nvSpPr>
          <p:cNvPr id="82" name="TextBox 81">
            <a:extLst>
              <a:ext uri="{FF2B5EF4-FFF2-40B4-BE49-F238E27FC236}">
                <a16:creationId xmlns:a16="http://schemas.microsoft.com/office/drawing/2014/main" id="{3BCAEF34-B4FB-4B76-AD24-7D12477B6992}"/>
              </a:ext>
            </a:extLst>
          </p:cNvPr>
          <p:cNvSpPr txBox="1"/>
          <p:nvPr/>
        </p:nvSpPr>
        <p:spPr>
          <a:xfrm>
            <a:off x="478921" y="5946848"/>
            <a:ext cx="1438667"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Deborah Loewenberg Ball, Michigan, </a:t>
            </a:r>
            <a:r>
              <a:rPr lang="en-US" sz="1000" i="1" dirty="0">
                <a:latin typeface="+mj-lt"/>
                <a:ea typeface="Verdana" panose="020B0604030504040204" pitchFamily="34" charset="0"/>
                <a:cs typeface="Verdana" panose="020B0604030504040204" pitchFamily="34" charset="0"/>
              </a:rPr>
              <a:t>Advisor</a:t>
            </a:r>
            <a:r>
              <a:rPr lang="en-US" sz="1000" dirty="0">
                <a:latin typeface="+mj-lt"/>
                <a:ea typeface="Verdana" panose="020B0604030504040204" pitchFamily="34" charset="0"/>
                <a:cs typeface="Verdana" panose="020B0604030504040204" pitchFamily="34" charset="0"/>
              </a:rPr>
              <a:t> </a:t>
            </a:r>
          </a:p>
        </p:txBody>
      </p:sp>
      <p:pic>
        <p:nvPicPr>
          <p:cNvPr id="1026" name="Picture 2" descr="Maisie L. Gholson | University of Michigan School of Education">
            <a:extLst>
              <a:ext uri="{FF2B5EF4-FFF2-40B4-BE49-F238E27FC236}">
                <a16:creationId xmlns:a16="http://schemas.microsoft.com/office/drawing/2014/main" id="{6B7D447E-CD86-441C-AA1E-4B2E1BD11A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8" r="-160" b="8957"/>
          <a:stretch/>
        </p:blipFill>
        <p:spPr bwMode="auto">
          <a:xfrm>
            <a:off x="2013332" y="4427683"/>
            <a:ext cx="1197687" cy="15147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is A. Leyva | Biography | Peabody College of Education and Human ...">
            <a:extLst>
              <a:ext uri="{FF2B5EF4-FFF2-40B4-BE49-F238E27FC236}">
                <a16:creationId xmlns:a16="http://schemas.microsoft.com/office/drawing/2014/main" id="{C3EA9C9B-0576-4A6F-92C1-5B2A5CDEDA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31" r="9051"/>
          <a:stretch/>
        </p:blipFill>
        <p:spPr bwMode="auto">
          <a:xfrm>
            <a:off x="4899738" y="4410512"/>
            <a:ext cx="1395951" cy="1540478"/>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8AD0E41D-3098-4C62-BD23-F879CA5EDB0B}"/>
              </a:ext>
            </a:extLst>
          </p:cNvPr>
          <p:cNvSpPr txBox="1"/>
          <p:nvPr/>
        </p:nvSpPr>
        <p:spPr>
          <a:xfrm>
            <a:off x="1909462" y="5977709"/>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Maisie Gholson, Michigan, </a:t>
            </a:r>
            <a:r>
              <a:rPr lang="en-US" sz="1000" i="1" dirty="0">
                <a:latin typeface="+mj-lt"/>
                <a:ea typeface="Verdana" panose="020B0604030504040204" pitchFamily="34" charset="0"/>
                <a:cs typeface="Verdana" panose="020B0604030504040204" pitchFamily="34" charset="0"/>
              </a:rPr>
              <a:t>Advisor</a:t>
            </a:r>
          </a:p>
        </p:txBody>
      </p:sp>
      <p:sp>
        <p:nvSpPr>
          <p:cNvPr id="88" name="TextBox 87">
            <a:extLst>
              <a:ext uri="{FF2B5EF4-FFF2-40B4-BE49-F238E27FC236}">
                <a16:creationId xmlns:a16="http://schemas.microsoft.com/office/drawing/2014/main" id="{6A26BFD0-0751-4FDD-AB80-F81CCD1C1BD3}"/>
              </a:ext>
            </a:extLst>
          </p:cNvPr>
          <p:cNvSpPr txBox="1"/>
          <p:nvPr/>
        </p:nvSpPr>
        <p:spPr>
          <a:xfrm>
            <a:off x="4841988" y="5977709"/>
            <a:ext cx="1438667"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Luis Leyva, Vanderbilt, </a:t>
            </a:r>
            <a:r>
              <a:rPr lang="en-US" sz="1000" i="1" dirty="0">
                <a:latin typeface="+mj-lt"/>
                <a:ea typeface="Verdana" panose="020B0604030504040204" pitchFamily="34" charset="0"/>
                <a:cs typeface="Verdana" panose="020B0604030504040204" pitchFamily="34" charset="0"/>
              </a:rPr>
              <a:t>Advisor</a:t>
            </a:r>
          </a:p>
        </p:txBody>
      </p:sp>
      <p:pic>
        <p:nvPicPr>
          <p:cNvPr id="3" name="Picture 2">
            <a:extLst>
              <a:ext uri="{FF2B5EF4-FFF2-40B4-BE49-F238E27FC236}">
                <a16:creationId xmlns:a16="http://schemas.microsoft.com/office/drawing/2014/main" id="{8DC77178-AA56-034A-931E-32D9359121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411" b="11275"/>
          <a:stretch/>
        </p:blipFill>
        <p:spPr>
          <a:xfrm flipH="1">
            <a:off x="556599" y="1612162"/>
            <a:ext cx="1137593" cy="1402607"/>
          </a:xfrm>
          <a:prstGeom prst="rect">
            <a:avLst/>
          </a:prstGeom>
        </p:spPr>
      </p:pic>
      <p:pic>
        <p:nvPicPr>
          <p:cNvPr id="4" name="Picture 3">
            <a:extLst>
              <a:ext uri="{FF2B5EF4-FFF2-40B4-BE49-F238E27FC236}">
                <a16:creationId xmlns:a16="http://schemas.microsoft.com/office/drawing/2014/main" id="{338CACD5-660E-B34F-B2AD-6C42F0C341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56207" y="1596675"/>
            <a:ext cx="1261445" cy="1418095"/>
          </a:xfrm>
          <a:prstGeom prst="rect">
            <a:avLst/>
          </a:prstGeom>
        </p:spPr>
      </p:pic>
      <p:pic>
        <p:nvPicPr>
          <p:cNvPr id="5" name="Picture 4">
            <a:extLst>
              <a:ext uri="{FF2B5EF4-FFF2-40B4-BE49-F238E27FC236}">
                <a16:creationId xmlns:a16="http://schemas.microsoft.com/office/drawing/2014/main" id="{B62DFCE9-44F1-A747-863B-570650B1E3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08" b="12021"/>
          <a:stretch/>
        </p:blipFill>
        <p:spPr>
          <a:xfrm>
            <a:off x="8099460" y="4398866"/>
            <a:ext cx="1169669" cy="1552199"/>
          </a:xfrm>
          <a:prstGeom prst="rect">
            <a:avLst/>
          </a:prstGeom>
        </p:spPr>
      </p:pic>
      <p:pic>
        <p:nvPicPr>
          <p:cNvPr id="6" name="Picture 5">
            <a:extLst>
              <a:ext uri="{FF2B5EF4-FFF2-40B4-BE49-F238E27FC236}">
                <a16:creationId xmlns:a16="http://schemas.microsoft.com/office/drawing/2014/main" id="{C552D020-401D-0A48-AFB8-B78040EA1D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7906"/>
          <a:stretch/>
        </p:blipFill>
        <p:spPr>
          <a:xfrm>
            <a:off x="6550088" y="4398866"/>
            <a:ext cx="1250988" cy="1540478"/>
          </a:xfrm>
          <a:prstGeom prst="rect">
            <a:avLst/>
          </a:prstGeom>
        </p:spPr>
      </p:pic>
      <p:pic>
        <p:nvPicPr>
          <p:cNvPr id="7" name="Picture 6">
            <a:extLst>
              <a:ext uri="{FF2B5EF4-FFF2-40B4-BE49-F238E27FC236}">
                <a16:creationId xmlns:a16="http://schemas.microsoft.com/office/drawing/2014/main" id="{F0BD3716-EC92-364D-BA27-CB236C34DB7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67" r="11923"/>
          <a:stretch/>
        </p:blipFill>
        <p:spPr>
          <a:xfrm flipH="1">
            <a:off x="3448682" y="4410512"/>
            <a:ext cx="1206572" cy="1540478"/>
          </a:xfrm>
          <a:prstGeom prst="rect">
            <a:avLst/>
          </a:prstGeom>
        </p:spPr>
      </p:pic>
      <p:sp>
        <p:nvSpPr>
          <p:cNvPr id="8" name="TextBox 7">
            <a:extLst>
              <a:ext uri="{FF2B5EF4-FFF2-40B4-BE49-F238E27FC236}">
                <a16:creationId xmlns:a16="http://schemas.microsoft.com/office/drawing/2014/main" id="{495A4210-7129-1F40-B91D-83CFCC752347}"/>
              </a:ext>
            </a:extLst>
          </p:cNvPr>
          <p:cNvSpPr txBox="1"/>
          <p:nvPr/>
        </p:nvSpPr>
        <p:spPr bwMode="gray">
          <a:xfrm>
            <a:off x="526782" y="1274864"/>
            <a:ext cx="2846547" cy="318924"/>
          </a:xfrm>
          <a:prstGeom prst="rect">
            <a:avLst/>
          </a:prstGeom>
          <a:noFill/>
        </p:spPr>
        <p:txBody>
          <a:bodyPr wrap="square" lIns="36000" tIns="36000" rIns="36000" bIns="36000" rtlCol="0">
            <a:spAutoFit/>
          </a:bodyPr>
          <a:lstStyle/>
          <a:p>
            <a:pPr marL="0" indent="0">
              <a:buNone/>
            </a:pPr>
            <a:r>
              <a:rPr lang="en-US" sz="1600" b="1" dirty="0"/>
              <a:t>Fellowship leadership</a:t>
            </a:r>
          </a:p>
        </p:txBody>
      </p:sp>
      <p:sp>
        <p:nvSpPr>
          <p:cNvPr id="83" name="TextBox 82">
            <a:extLst>
              <a:ext uri="{FF2B5EF4-FFF2-40B4-BE49-F238E27FC236}">
                <a16:creationId xmlns:a16="http://schemas.microsoft.com/office/drawing/2014/main" id="{7C0E3B94-A357-2E46-8538-F6C0E93BD5CD}"/>
              </a:ext>
            </a:extLst>
          </p:cNvPr>
          <p:cNvSpPr txBox="1"/>
          <p:nvPr/>
        </p:nvSpPr>
        <p:spPr bwMode="gray">
          <a:xfrm>
            <a:off x="526782" y="4077699"/>
            <a:ext cx="2846547" cy="318924"/>
          </a:xfrm>
          <a:prstGeom prst="rect">
            <a:avLst/>
          </a:prstGeom>
          <a:noFill/>
        </p:spPr>
        <p:txBody>
          <a:bodyPr wrap="square" lIns="36000" tIns="36000" rIns="36000" bIns="36000" rtlCol="0">
            <a:spAutoFit/>
          </a:bodyPr>
          <a:lstStyle/>
          <a:p>
            <a:pPr marL="0" indent="0">
              <a:buNone/>
            </a:pPr>
            <a:r>
              <a:rPr lang="en-US" sz="1600" b="1" dirty="0"/>
              <a:t>Fellowship advisors</a:t>
            </a:r>
          </a:p>
        </p:txBody>
      </p:sp>
    </p:spTree>
    <p:extLst>
      <p:ext uri="{BB962C8B-B14F-4D97-AF65-F5344CB8AC3E}">
        <p14:creationId xmlns:p14="http://schemas.microsoft.com/office/powerpoint/2010/main" val="19996714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38C7-2A92-4884-B38F-F7EAB1E13950}"/>
              </a:ext>
            </a:extLst>
          </p:cNvPr>
          <p:cNvSpPr>
            <a:spLocks noGrp="1"/>
          </p:cNvSpPr>
          <p:nvPr>
            <p:ph type="title"/>
          </p:nvPr>
        </p:nvSpPr>
        <p:spPr/>
        <p:txBody>
          <a:bodyPr/>
          <a:lstStyle/>
          <a:p>
            <a:r>
              <a:rPr lang="en-US" dirty="0"/>
              <a:t>IME ECF Fellows / Mentors and Faculty Contributors (*)</a:t>
            </a:r>
          </a:p>
        </p:txBody>
      </p:sp>
      <p:pic>
        <p:nvPicPr>
          <p:cNvPr id="39" name="Picture 38">
            <a:extLst>
              <a:ext uri="{FF2B5EF4-FFF2-40B4-BE49-F238E27FC236}">
                <a16:creationId xmlns:a16="http://schemas.microsoft.com/office/drawing/2014/main" id="{63806AA6-CFB1-4C49-9E78-202D617A09CC}"/>
              </a:ext>
            </a:extLst>
          </p:cNvPr>
          <p:cNvPicPr>
            <a:picLocks noChangeAspect="1"/>
          </p:cNvPicPr>
          <p:nvPr/>
        </p:nvPicPr>
        <p:blipFill>
          <a:blip r:embed="rId2"/>
          <a:stretch>
            <a:fillRect/>
          </a:stretch>
        </p:blipFill>
        <p:spPr>
          <a:xfrm>
            <a:off x="1482590" y="939876"/>
            <a:ext cx="1779160" cy="1625506"/>
          </a:xfrm>
          <a:prstGeom prst="rect">
            <a:avLst/>
          </a:prstGeom>
        </p:spPr>
      </p:pic>
      <p:pic>
        <p:nvPicPr>
          <p:cNvPr id="40" name="Picture 39">
            <a:extLst>
              <a:ext uri="{FF2B5EF4-FFF2-40B4-BE49-F238E27FC236}">
                <a16:creationId xmlns:a16="http://schemas.microsoft.com/office/drawing/2014/main" id="{4B341A8E-79FB-4A66-902D-DCE710B80FCF}"/>
              </a:ext>
            </a:extLst>
          </p:cNvPr>
          <p:cNvPicPr>
            <a:picLocks noChangeAspect="1"/>
          </p:cNvPicPr>
          <p:nvPr/>
        </p:nvPicPr>
        <p:blipFill>
          <a:blip r:embed="rId3"/>
          <a:stretch>
            <a:fillRect/>
          </a:stretch>
        </p:blipFill>
        <p:spPr>
          <a:xfrm>
            <a:off x="316940" y="1006989"/>
            <a:ext cx="1346216" cy="1412860"/>
          </a:xfrm>
          <a:prstGeom prst="rect">
            <a:avLst/>
          </a:prstGeom>
        </p:spPr>
      </p:pic>
      <p:pic>
        <p:nvPicPr>
          <p:cNvPr id="41" name="Picture 40">
            <a:extLst>
              <a:ext uri="{FF2B5EF4-FFF2-40B4-BE49-F238E27FC236}">
                <a16:creationId xmlns:a16="http://schemas.microsoft.com/office/drawing/2014/main" id="{0D3ADB6E-B3C6-47E5-8E06-B8FF938B7296}"/>
              </a:ext>
            </a:extLst>
          </p:cNvPr>
          <p:cNvPicPr>
            <a:picLocks noChangeAspect="1"/>
          </p:cNvPicPr>
          <p:nvPr/>
        </p:nvPicPr>
        <p:blipFill>
          <a:blip r:embed="rId4"/>
          <a:stretch>
            <a:fillRect/>
          </a:stretch>
        </p:blipFill>
        <p:spPr>
          <a:xfrm>
            <a:off x="325212" y="2566646"/>
            <a:ext cx="1408201" cy="1394395"/>
          </a:xfrm>
          <a:prstGeom prst="rect">
            <a:avLst/>
          </a:prstGeom>
        </p:spPr>
      </p:pic>
      <p:pic>
        <p:nvPicPr>
          <p:cNvPr id="42" name="Picture 41">
            <a:extLst>
              <a:ext uri="{FF2B5EF4-FFF2-40B4-BE49-F238E27FC236}">
                <a16:creationId xmlns:a16="http://schemas.microsoft.com/office/drawing/2014/main" id="{9B7AE51F-C8F3-4377-B176-961BCF38D65D}"/>
              </a:ext>
            </a:extLst>
          </p:cNvPr>
          <p:cNvPicPr>
            <a:picLocks noChangeAspect="1"/>
          </p:cNvPicPr>
          <p:nvPr/>
        </p:nvPicPr>
        <p:blipFill>
          <a:blip r:embed="rId5"/>
          <a:stretch>
            <a:fillRect/>
          </a:stretch>
        </p:blipFill>
        <p:spPr>
          <a:xfrm>
            <a:off x="1755238" y="2508420"/>
            <a:ext cx="1396389" cy="1514602"/>
          </a:xfrm>
          <a:prstGeom prst="rect">
            <a:avLst/>
          </a:prstGeom>
        </p:spPr>
      </p:pic>
      <p:pic>
        <p:nvPicPr>
          <p:cNvPr id="44" name="Picture 43">
            <a:extLst>
              <a:ext uri="{FF2B5EF4-FFF2-40B4-BE49-F238E27FC236}">
                <a16:creationId xmlns:a16="http://schemas.microsoft.com/office/drawing/2014/main" id="{7FF849C3-7871-48B1-B836-AA92E6F07003}"/>
              </a:ext>
            </a:extLst>
          </p:cNvPr>
          <p:cNvPicPr>
            <a:picLocks noChangeAspect="1"/>
          </p:cNvPicPr>
          <p:nvPr/>
        </p:nvPicPr>
        <p:blipFill>
          <a:blip r:embed="rId6"/>
          <a:stretch>
            <a:fillRect/>
          </a:stretch>
        </p:blipFill>
        <p:spPr>
          <a:xfrm>
            <a:off x="1688063" y="4113062"/>
            <a:ext cx="1461069" cy="1475186"/>
          </a:xfrm>
          <a:prstGeom prst="rect">
            <a:avLst/>
          </a:prstGeom>
        </p:spPr>
      </p:pic>
      <p:pic>
        <p:nvPicPr>
          <p:cNvPr id="46" name="Picture 45">
            <a:extLst>
              <a:ext uri="{FF2B5EF4-FFF2-40B4-BE49-F238E27FC236}">
                <a16:creationId xmlns:a16="http://schemas.microsoft.com/office/drawing/2014/main" id="{1DA0D0D8-DF26-44E9-8950-A49F0FA4F001}"/>
              </a:ext>
            </a:extLst>
          </p:cNvPr>
          <p:cNvPicPr>
            <a:picLocks noChangeAspect="1"/>
          </p:cNvPicPr>
          <p:nvPr/>
        </p:nvPicPr>
        <p:blipFill>
          <a:blip r:embed="rId7"/>
          <a:stretch>
            <a:fillRect/>
          </a:stretch>
        </p:blipFill>
        <p:spPr>
          <a:xfrm>
            <a:off x="1781855" y="5751077"/>
            <a:ext cx="1333344" cy="1408946"/>
          </a:xfrm>
          <a:prstGeom prst="rect">
            <a:avLst/>
          </a:prstGeom>
        </p:spPr>
      </p:pic>
      <p:pic>
        <p:nvPicPr>
          <p:cNvPr id="47" name="Picture 46">
            <a:extLst>
              <a:ext uri="{FF2B5EF4-FFF2-40B4-BE49-F238E27FC236}">
                <a16:creationId xmlns:a16="http://schemas.microsoft.com/office/drawing/2014/main" id="{97BC3E2E-E1AF-4DB6-82E5-000A8F974EB2}"/>
              </a:ext>
            </a:extLst>
          </p:cNvPr>
          <p:cNvPicPr>
            <a:picLocks noChangeAspect="1"/>
          </p:cNvPicPr>
          <p:nvPr/>
        </p:nvPicPr>
        <p:blipFill>
          <a:blip r:embed="rId8"/>
          <a:stretch>
            <a:fillRect/>
          </a:stretch>
        </p:blipFill>
        <p:spPr>
          <a:xfrm>
            <a:off x="3484574" y="1019382"/>
            <a:ext cx="1495481" cy="1473596"/>
          </a:xfrm>
          <a:prstGeom prst="rect">
            <a:avLst/>
          </a:prstGeom>
        </p:spPr>
      </p:pic>
      <p:pic>
        <p:nvPicPr>
          <p:cNvPr id="48" name="Picture 47">
            <a:extLst>
              <a:ext uri="{FF2B5EF4-FFF2-40B4-BE49-F238E27FC236}">
                <a16:creationId xmlns:a16="http://schemas.microsoft.com/office/drawing/2014/main" id="{5F684BDB-5E47-44E0-9BAA-A9430E8D9C67}"/>
              </a:ext>
            </a:extLst>
          </p:cNvPr>
          <p:cNvPicPr>
            <a:picLocks noChangeAspect="1"/>
          </p:cNvPicPr>
          <p:nvPr/>
        </p:nvPicPr>
        <p:blipFill>
          <a:blip r:embed="rId9"/>
          <a:stretch>
            <a:fillRect/>
          </a:stretch>
        </p:blipFill>
        <p:spPr>
          <a:xfrm>
            <a:off x="4879906" y="1040285"/>
            <a:ext cx="1402062" cy="1473596"/>
          </a:xfrm>
          <a:prstGeom prst="rect">
            <a:avLst/>
          </a:prstGeom>
        </p:spPr>
      </p:pic>
      <p:pic>
        <p:nvPicPr>
          <p:cNvPr id="49" name="Picture 48">
            <a:extLst>
              <a:ext uri="{FF2B5EF4-FFF2-40B4-BE49-F238E27FC236}">
                <a16:creationId xmlns:a16="http://schemas.microsoft.com/office/drawing/2014/main" id="{59F0843E-8415-4E7A-AC8D-18A37B0D986B}"/>
              </a:ext>
            </a:extLst>
          </p:cNvPr>
          <p:cNvPicPr>
            <a:picLocks noChangeAspect="1"/>
          </p:cNvPicPr>
          <p:nvPr/>
        </p:nvPicPr>
        <p:blipFill>
          <a:blip r:embed="rId10"/>
          <a:stretch>
            <a:fillRect/>
          </a:stretch>
        </p:blipFill>
        <p:spPr>
          <a:xfrm>
            <a:off x="3581486" y="2692821"/>
            <a:ext cx="1286518" cy="1325901"/>
          </a:xfrm>
          <a:prstGeom prst="rect">
            <a:avLst/>
          </a:prstGeom>
        </p:spPr>
      </p:pic>
      <p:pic>
        <p:nvPicPr>
          <p:cNvPr id="50" name="Picture 49">
            <a:extLst>
              <a:ext uri="{FF2B5EF4-FFF2-40B4-BE49-F238E27FC236}">
                <a16:creationId xmlns:a16="http://schemas.microsoft.com/office/drawing/2014/main" id="{CED2CBF7-8924-4544-90C8-0FB751CDA1CB}"/>
              </a:ext>
            </a:extLst>
          </p:cNvPr>
          <p:cNvPicPr>
            <a:picLocks noChangeAspect="1"/>
          </p:cNvPicPr>
          <p:nvPr/>
        </p:nvPicPr>
        <p:blipFill>
          <a:blip r:embed="rId11"/>
          <a:stretch>
            <a:fillRect/>
          </a:stretch>
        </p:blipFill>
        <p:spPr>
          <a:xfrm>
            <a:off x="5060465" y="2688747"/>
            <a:ext cx="1110613" cy="1318090"/>
          </a:xfrm>
          <a:prstGeom prst="rect">
            <a:avLst/>
          </a:prstGeom>
        </p:spPr>
      </p:pic>
      <p:pic>
        <p:nvPicPr>
          <p:cNvPr id="51" name="Picture 50">
            <a:extLst>
              <a:ext uri="{FF2B5EF4-FFF2-40B4-BE49-F238E27FC236}">
                <a16:creationId xmlns:a16="http://schemas.microsoft.com/office/drawing/2014/main" id="{C5077731-AD91-4401-9C5A-ADBEA6458140}"/>
              </a:ext>
            </a:extLst>
          </p:cNvPr>
          <p:cNvPicPr>
            <a:picLocks noChangeAspect="1"/>
          </p:cNvPicPr>
          <p:nvPr/>
        </p:nvPicPr>
        <p:blipFill>
          <a:blip r:embed="rId12"/>
          <a:stretch>
            <a:fillRect/>
          </a:stretch>
        </p:blipFill>
        <p:spPr>
          <a:xfrm>
            <a:off x="3627413" y="4217870"/>
            <a:ext cx="1286954" cy="1375009"/>
          </a:xfrm>
          <a:prstGeom prst="rect">
            <a:avLst/>
          </a:prstGeom>
        </p:spPr>
      </p:pic>
      <p:pic>
        <p:nvPicPr>
          <p:cNvPr id="52" name="Picture 51">
            <a:extLst>
              <a:ext uri="{FF2B5EF4-FFF2-40B4-BE49-F238E27FC236}">
                <a16:creationId xmlns:a16="http://schemas.microsoft.com/office/drawing/2014/main" id="{DBD33F96-CDF4-47C2-BBBC-303501D29768}"/>
              </a:ext>
            </a:extLst>
          </p:cNvPr>
          <p:cNvPicPr>
            <a:picLocks noChangeAspect="1"/>
          </p:cNvPicPr>
          <p:nvPr/>
        </p:nvPicPr>
        <p:blipFill>
          <a:blip r:embed="rId13"/>
          <a:stretch>
            <a:fillRect/>
          </a:stretch>
        </p:blipFill>
        <p:spPr>
          <a:xfrm>
            <a:off x="5021809" y="4218020"/>
            <a:ext cx="1153825" cy="1357441"/>
          </a:xfrm>
          <a:prstGeom prst="rect">
            <a:avLst/>
          </a:prstGeom>
        </p:spPr>
      </p:pic>
      <p:pic>
        <p:nvPicPr>
          <p:cNvPr id="53" name="Picture 52">
            <a:extLst>
              <a:ext uri="{FF2B5EF4-FFF2-40B4-BE49-F238E27FC236}">
                <a16:creationId xmlns:a16="http://schemas.microsoft.com/office/drawing/2014/main" id="{CC08290B-2597-4FF5-8415-D925ED1F5A4B}"/>
              </a:ext>
            </a:extLst>
          </p:cNvPr>
          <p:cNvPicPr>
            <a:picLocks noChangeAspect="1"/>
          </p:cNvPicPr>
          <p:nvPr/>
        </p:nvPicPr>
        <p:blipFill>
          <a:blip r:embed="rId14"/>
          <a:stretch>
            <a:fillRect/>
          </a:stretch>
        </p:blipFill>
        <p:spPr>
          <a:xfrm>
            <a:off x="3621360" y="5803476"/>
            <a:ext cx="1187154" cy="1256987"/>
          </a:xfrm>
          <a:prstGeom prst="rect">
            <a:avLst/>
          </a:prstGeom>
        </p:spPr>
      </p:pic>
      <p:pic>
        <p:nvPicPr>
          <p:cNvPr id="54" name="Picture 53">
            <a:extLst>
              <a:ext uri="{FF2B5EF4-FFF2-40B4-BE49-F238E27FC236}">
                <a16:creationId xmlns:a16="http://schemas.microsoft.com/office/drawing/2014/main" id="{FD16EDEB-F82C-4020-A178-317E9EF3FC98}"/>
              </a:ext>
            </a:extLst>
          </p:cNvPr>
          <p:cNvPicPr>
            <a:picLocks noChangeAspect="1"/>
          </p:cNvPicPr>
          <p:nvPr/>
        </p:nvPicPr>
        <p:blipFill>
          <a:blip r:embed="rId15"/>
          <a:stretch>
            <a:fillRect/>
          </a:stretch>
        </p:blipFill>
        <p:spPr>
          <a:xfrm>
            <a:off x="5001997" y="5803476"/>
            <a:ext cx="1159712" cy="1255293"/>
          </a:xfrm>
          <a:prstGeom prst="rect">
            <a:avLst/>
          </a:prstGeom>
        </p:spPr>
      </p:pic>
      <p:pic>
        <p:nvPicPr>
          <p:cNvPr id="55" name="Picture 54">
            <a:extLst>
              <a:ext uri="{FF2B5EF4-FFF2-40B4-BE49-F238E27FC236}">
                <a16:creationId xmlns:a16="http://schemas.microsoft.com/office/drawing/2014/main" id="{C8FB25DC-137E-4936-8787-B1D9D318EEA8}"/>
              </a:ext>
            </a:extLst>
          </p:cNvPr>
          <p:cNvPicPr>
            <a:picLocks noChangeAspect="1"/>
          </p:cNvPicPr>
          <p:nvPr/>
        </p:nvPicPr>
        <p:blipFill>
          <a:blip r:embed="rId16"/>
          <a:stretch>
            <a:fillRect/>
          </a:stretch>
        </p:blipFill>
        <p:spPr>
          <a:xfrm>
            <a:off x="6511191" y="1044027"/>
            <a:ext cx="1351533" cy="1416234"/>
          </a:xfrm>
          <a:prstGeom prst="rect">
            <a:avLst/>
          </a:prstGeom>
        </p:spPr>
      </p:pic>
      <p:pic>
        <p:nvPicPr>
          <p:cNvPr id="56" name="Picture 55">
            <a:extLst>
              <a:ext uri="{FF2B5EF4-FFF2-40B4-BE49-F238E27FC236}">
                <a16:creationId xmlns:a16="http://schemas.microsoft.com/office/drawing/2014/main" id="{26E70A2C-7E33-4A35-9ED2-2066081AA562}"/>
              </a:ext>
            </a:extLst>
          </p:cNvPr>
          <p:cNvPicPr>
            <a:picLocks noChangeAspect="1"/>
          </p:cNvPicPr>
          <p:nvPr/>
        </p:nvPicPr>
        <p:blipFill>
          <a:blip r:embed="rId17"/>
          <a:stretch>
            <a:fillRect/>
          </a:stretch>
        </p:blipFill>
        <p:spPr>
          <a:xfrm>
            <a:off x="7956510" y="1072687"/>
            <a:ext cx="1296469" cy="1387573"/>
          </a:xfrm>
          <a:prstGeom prst="rect">
            <a:avLst/>
          </a:prstGeom>
        </p:spPr>
      </p:pic>
      <p:sp>
        <p:nvSpPr>
          <p:cNvPr id="57" name="TextBox 56">
            <a:extLst>
              <a:ext uri="{FF2B5EF4-FFF2-40B4-BE49-F238E27FC236}">
                <a16:creationId xmlns:a16="http://schemas.microsoft.com/office/drawing/2014/main" id="{9D12E0ED-481C-44FE-879E-C6031CBAB752}"/>
              </a:ext>
            </a:extLst>
          </p:cNvPr>
          <p:cNvSpPr txBox="1"/>
          <p:nvPr/>
        </p:nvSpPr>
        <p:spPr>
          <a:xfrm>
            <a:off x="454925" y="2260937"/>
            <a:ext cx="1238377"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Priyanka Agarwal, UC Irvine</a:t>
            </a:r>
          </a:p>
        </p:txBody>
      </p:sp>
      <p:sp>
        <p:nvSpPr>
          <p:cNvPr id="58" name="TextBox 57">
            <a:extLst>
              <a:ext uri="{FF2B5EF4-FFF2-40B4-BE49-F238E27FC236}">
                <a16:creationId xmlns:a16="http://schemas.microsoft.com/office/drawing/2014/main" id="{0B5C8116-16A9-48EB-95AF-FEBDD445D155}"/>
              </a:ext>
            </a:extLst>
          </p:cNvPr>
          <p:cNvSpPr txBox="1"/>
          <p:nvPr/>
        </p:nvSpPr>
        <p:spPr>
          <a:xfrm>
            <a:off x="1805411" y="2260937"/>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Tesha Sengupta-Irving, Vanderbilt</a:t>
            </a:r>
          </a:p>
        </p:txBody>
      </p:sp>
      <p:sp>
        <p:nvSpPr>
          <p:cNvPr id="59" name="TextBox 58">
            <a:extLst>
              <a:ext uri="{FF2B5EF4-FFF2-40B4-BE49-F238E27FC236}">
                <a16:creationId xmlns:a16="http://schemas.microsoft.com/office/drawing/2014/main" id="{3B69B63F-50B0-44A4-A45D-1D4F19081C01}"/>
              </a:ext>
            </a:extLst>
          </p:cNvPr>
          <p:cNvSpPr txBox="1"/>
          <p:nvPr/>
        </p:nvSpPr>
        <p:spPr>
          <a:xfrm>
            <a:off x="454925" y="3842260"/>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Nicole Williams </a:t>
            </a:r>
            <a:r>
              <a:rPr lang="en-US" sz="1000" dirty="0" err="1">
                <a:latin typeface="+mj-lt"/>
                <a:ea typeface="Verdana" panose="020B0604030504040204" pitchFamily="34" charset="0"/>
                <a:cs typeface="Verdana" panose="020B0604030504040204" pitchFamily="34" charset="0"/>
              </a:rPr>
              <a:t>Beechum</a:t>
            </a:r>
            <a:r>
              <a:rPr lang="en-US" sz="1000" dirty="0">
                <a:latin typeface="+mj-lt"/>
                <a:ea typeface="Verdana" panose="020B0604030504040204" pitchFamily="34" charset="0"/>
                <a:cs typeface="Verdana" panose="020B0604030504040204" pitchFamily="34" charset="0"/>
              </a:rPr>
              <a:t>, </a:t>
            </a:r>
            <a:r>
              <a:rPr lang="en-US" sz="1000" dirty="0" err="1">
                <a:latin typeface="+mj-lt"/>
                <a:ea typeface="Verdana" panose="020B0604030504040204" pitchFamily="34" charset="0"/>
                <a:cs typeface="Verdana" panose="020B0604030504040204" pitchFamily="34" charset="0"/>
              </a:rPr>
              <a:t>UChicago</a:t>
            </a:r>
            <a:endParaRPr lang="en-US" sz="1000" dirty="0">
              <a:latin typeface="+mj-lt"/>
              <a:ea typeface="Verdana" panose="020B0604030504040204" pitchFamily="34" charset="0"/>
              <a:cs typeface="Verdana" panose="020B0604030504040204" pitchFamily="34" charset="0"/>
            </a:endParaRPr>
          </a:p>
        </p:txBody>
      </p:sp>
      <p:sp>
        <p:nvSpPr>
          <p:cNvPr id="60" name="TextBox 59">
            <a:extLst>
              <a:ext uri="{FF2B5EF4-FFF2-40B4-BE49-F238E27FC236}">
                <a16:creationId xmlns:a16="http://schemas.microsoft.com/office/drawing/2014/main" id="{7410861C-FDB1-443B-B87E-923251BD8C64}"/>
              </a:ext>
            </a:extLst>
          </p:cNvPr>
          <p:cNvSpPr txBox="1"/>
          <p:nvPr/>
        </p:nvSpPr>
        <p:spPr>
          <a:xfrm>
            <a:off x="1805411" y="3842260"/>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Camille Farrington, </a:t>
            </a:r>
            <a:r>
              <a:rPr lang="en-US" sz="1000" dirty="0" err="1">
                <a:latin typeface="+mj-lt"/>
                <a:ea typeface="Verdana" panose="020B0604030504040204" pitchFamily="34" charset="0"/>
                <a:cs typeface="Verdana" panose="020B0604030504040204" pitchFamily="34" charset="0"/>
              </a:rPr>
              <a:t>UChicago</a:t>
            </a:r>
            <a:endParaRPr lang="en-US" sz="1000" dirty="0">
              <a:latin typeface="+mj-lt"/>
              <a:ea typeface="Verdana" panose="020B0604030504040204" pitchFamily="34" charset="0"/>
              <a:cs typeface="Verdana" panose="020B0604030504040204" pitchFamily="34" charset="0"/>
            </a:endParaRPr>
          </a:p>
        </p:txBody>
      </p:sp>
      <p:sp>
        <p:nvSpPr>
          <p:cNvPr id="61" name="TextBox 60">
            <a:extLst>
              <a:ext uri="{FF2B5EF4-FFF2-40B4-BE49-F238E27FC236}">
                <a16:creationId xmlns:a16="http://schemas.microsoft.com/office/drawing/2014/main" id="{1AA3E41D-E96B-47FF-9383-C469BBA6962E}"/>
              </a:ext>
            </a:extLst>
          </p:cNvPr>
          <p:cNvSpPr txBox="1"/>
          <p:nvPr/>
        </p:nvSpPr>
        <p:spPr>
          <a:xfrm>
            <a:off x="454925" y="5446580"/>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Grace Chen, Vanderbilt</a:t>
            </a:r>
          </a:p>
        </p:txBody>
      </p:sp>
      <p:sp>
        <p:nvSpPr>
          <p:cNvPr id="62" name="TextBox 61">
            <a:extLst>
              <a:ext uri="{FF2B5EF4-FFF2-40B4-BE49-F238E27FC236}">
                <a16:creationId xmlns:a16="http://schemas.microsoft.com/office/drawing/2014/main" id="{E4840199-3AFB-4054-9D85-B1BB8E8D1125}"/>
              </a:ext>
            </a:extLst>
          </p:cNvPr>
          <p:cNvSpPr txBox="1"/>
          <p:nvPr/>
        </p:nvSpPr>
        <p:spPr>
          <a:xfrm>
            <a:off x="1805411" y="5446580"/>
            <a:ext cx="1346216" cy="246221"/>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Ilana Horn, Vanderbilt</a:t>
            </a:r>
          </a:p>
        </p:txBody>
      </p:sp>
      <p:sp>
        <p:nvSpPr>
          <p:cNvPr id="63" name="TextBox 62">
            <a:extLst>
              <a:ext uri="{FF2B5EF4-FFF2-40B4-BE49-F238E27FC236}">
                <a16:creationId xmlns:a16="http://schemas.microsoft.com/office/drawing/2014/main" id="{48F40110-8C07-4373-B703-0D8A3E27BE2C}"/>
              </a:ext>
            </a:extLst>
          </p:cNvPr>
          <p:cNvSpPr txBox="1"/>
          <p:nvPr/>
        </p:nvSpPr>
        <p:spPr>
          <a:xfrm>
            <a:off x="470314" y="7024778"/>
            <a:ext cx="1440950"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Jessica Gladstone, New York University</a:t>
            </a:r>
          </a:p>
        </p:txBody>
      </p:sp>
      <p:sp>
        <p:nvSpPr>
          <p:cNvPr id="64" name="TextBox 63">
            <a:extLst>
              <a:ext uri="{FF2B5EF4-FFF2-40B4-BE49-F238E27FC236}">
                <a16:creationId xmlns:a16="http://schemas.microsoft.com/office/drawing/2014/main" id="{691EA325-3D23-4508-861A-7A55C76076C4}"/>
              </a:ext>
            </a:extLst>
          </p:cNvPr>
          <p:cNvSpPr txBox="1"/>
          <p:nvPr/>
        </p:nvSpPr>
        <p:spPr>
          <a:xfrm>
            <a:off x="1820800" y="7024778"/>
            <a:ext cx="1440950"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Andrei </a:t>
            </a:r>
            <a:r>
              <a:rPr lang="en-US" sz="1000" dirty="0" err="1">
                <a:latin typeface="+mj-lt"/>
                <a:ea typeface="Verdana" panose="020B0604030504040204" pitchFamily="34" charset="0"/>
                <a:cs typeface="Verdana" panose="020B0604030504040204" pitchFamily="34" charset="0"/>
              </a:rPr>
              <a:t>Cimpian</a:t>
            </a:r>
            <a:r>
              <a:rPr lang="en-US" sz="1000" dirty="0">
                <a:latin typeface="+mj-lt"/>
                <a:ea typeface="Verdana" panose="020B0604030504040204" pitchFamily="34" charset="0"/>
                <a:cs typeface="Verdana" panose="020B0604030504040204" pitchFamily="34" charset="0"/>
              </a:rPr>
              <a:t>, New York University</a:t>
            </a:r>
          </a:p>
        </p:txBody>
      </p:sp>
      <p:sp>
        <p:nvSpPr>
          <p:cNvPr id="65" name="TextBox 64">
            <a:extLst>
              <a:ext uri="{FF2B5EF4-FFF2-40B4-BE49-F238E27FC236}">
                <a16:creationId xmlns:a16="http://schemas.microsoft.com/office/drawing/2014/main" id="{205A485B-1422-47C6-92E9-94F166A24CE6}"/>
              </a:ext>
            </a:extLst>
          </p:cNvPr>
          <p:cNvSpPr txBox="1"/>
          <p:nvPr/>
        </p:nvSpPr>
        <p:spPr>
          <a:xfrm>
            <a:off x="3588068" y="2399143"/>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Anthony Johnson, Harvard</a:t>
            </a:r>
          </a:p>
        </p:txBody>
      </p:sp>
      <p:sp>
        <p:nvSpPr>
          <p:cNvPr id="66" name="TextBox 65">
            <a:extLst>
              <a:ext uri="{FF2B5EF4-FFF2-40B4-BE49-F238E27FC236}">
                <a16:creationId xmlns:a16="http://schemas.microsoft.com/office/drawing/2014/main" id="{3F25A265-347A-41BB-B6E8-766B344F792B}"/>
              </a:ext>
            </a:extLst>
          </p:cNvPr>
          <p:cNvSpPr txBox="1"/>
          <p:nvPr/>
        </p:nvSpPr>
        <p:spPr>
          <a:xfrm>
            <a:off x="4994495" y="2399143"/>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Jennifer Langer-Osuna, Stanford</a:t>
            </a:r>
          </a:p>
        </p:txBody>
      </p:sp>
      <p:sp>
        <p:nvSpPr>
          <p:cNvPr id="67" name="TextBox 66">
            <a:extLst>
              <a:ext uri="{FF2B5EF4-FFF2-40B4-BE49-F238E27FC236}">
                <a16:creationId xmlns:a16="http://schemas.microsoft.com/office/drawing/2014/main" id="{0D6CE238-D853-43E3-B301-20F431C22C17}"/>
              </a:ext>
            </a:extLst>
          </p:cNvPr>
          <p:cNvSpPr txBox="1"/>
          <p:nvPr/>
        </p:nvSpPr>
        <p:spPr>
          <a:xfrm>
            <a:off x="3588068" y="3908486"/>
            <a:ext cx="1299689"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Katie </a:t>
            </a:r>
            <a:r>
              <a:rPr lang="en-US" sz="1000" dirty="0" err="1">
                <a:latin typeface="+mj-lt"/>
                <a:ea typeface="Verdana" panose="020B0604030504040204" pitchFamily="34" charset="0"/>
                <a:cs typeface="Verdana" panose="020B0604030504040204" pitchFamily="34" charset="0"/>
              </a:rPr>
              <a:t>Kroeper</a:t>
            </a:r>
            <a:r>
              <a:rPr lang="en-US" sz="1000" dirty="0">
                <a:latin typeface="+mj-lt"/>
                <a:ea typeface="Verdana" panose="020B0604030504040204" pitchFamily="34" charset="0"/>
                <a:cs typeface="Verdana" panose="020B0604030504040204" pitchFamily="34" charset="0"/>
              </a:rPr>
              <a:t>, Indiana</a:t>
            </a:r>
          </a:p>
        </p:txBody>
      </p:sp>
      <p:sp>
        <p:nvSpPr>
          <p:cNvPr id="68" name="TextBox 67">
            <a:extLst>
              <a:ext uri="{FF2B5EF4-FFF2-40B4-BE49-F238E27FC236}">
                <a16:creationId xmlns:a16="http://schemas.microsoft.com/office/drawing/2014/main" id="{A733B39A-834F-4E8F-98DE-CEC583D12943}"/>
              </a:ext>
            </a:extLst>
          </p:cNvPr>
          <p:cNvSpPr txBox="1"/>
          <p:nvPr/>
        </p:nvSpPr>
        <p:spPr>
          <a:xfrm>
            <a:off x="4994495" y="3908486"/>
            <a:ext cx="1287473"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Mary Murphy, Indiana</a:t>
            </a:r>
          </a:p>
        </p:txBody>
      </p:sp>
      <p:sp>
        <p:nvSpPr>
          <p:cNvPr id="69" name="TextBox 68">
            <a:extLst>
              <a:ext uri="{FF2B5EF4-FFF2-40B4-BE49-F238E27FC236}">
                <a16:creationId xmlns:a16="http://schemas.microsoft.com/office/drawing/2014/main" id="{D825737C-1D8C-43CA-B9BC-A2E7DE79B20F}"/>
              </a:ext>
            </a:extLst>
          </p:cNvPr>
          <p:cNvSpPr txBox="1"/>
          <p:nvPr/>
        </p:nvSpPr>
        <p:spPr>
          <a:xfrm>
            <a:off x="3557781" y="5491571"/>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Dana Miller-</a:t>
            </a:r>
            <a:r>
              <a:rPr lang="en-US" sz="1000" dirty="0" err="1">
                <a:latin typeface="+mj-lt"/>
                <a:ea typeface="Verdana" panose="020B0604030504040204" pitchFamily="34" charset="0"/>
                <a:cs typeface="Verdana" panose="020B0604030504040204" pitchFamily="34" charset="0"/>
              </a:rPr>
              <a:t>Cotto</a:t>
            </a:r>
            <a:r>
              <a:rPr lang="en-US" sz="1000" dirty="0">
                <a:latin typeface="+mj-lt"/>
                <a:ea typeface="Verdana" panose="020B0604030504040204" pitchFamily="34" charset="0"/>
                <a:cs typeface="Verdana" panose="020B0604030504040204" pitchFamily="34" charset="0"/>
              </a:rPr>
              <a:t>, UC San Francisco</a:t>
            </a:r>
          </a:p>
        </p:txBody>
      </p:sp>
      <p:sp>
        <p:nvSpPr>
          <p:cNvPr id="70" name="TextBox 69">
            <a:extLst>
              <a:ext uri="{FF2B5EF4-FFF2-40B4-BE49-F238E27FC236}">
                <a16:creationId xmlns:a16="http://schemas.microsoft.com/office/drawing/2014/main" id="{44E3204B-9750-417E-8DD8-02863A7FF5D9}"/>
              </a:ext>
            </a:extLst>
          </p:cNvPr>
          <p:cNvSpPr txBox="1"/>
          <p:nvPr/>
        </p:nvSpPr>
        <p:spPr>
          <a:xfrm>
            <a:off x="4964208" y="5491571"/>
            <a:ext cx="1346216" cy="246221"/>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Neil Lewis, Jr., Cornell</a:t>
            </a:r>
          </a:p>
        </p:txBody>
      </p:sp>
      <p:sp>
        <p:nvSpPr>
          <p:cNvPr id="71" name="TextBox 70">
            <a:extLst>
              <a:ext uri="{FF2B5EF4-FFF2-40B4-BE49-F238E27FC236}">
                <a16:creationId xmlns:a16="http://schemas.microsoft.com/office/drawing/2014/main" id="{CA85F4BA-76C9-476E-B7CE-6692A44E3615}"/>
              </a:ext>
            </a:extLst>
          </p:cNvPr>
          <p:cNvSpPr txBox="1"/>
          <p:nvPr/>
        </p:nvSpPr>
        <p:spPr>
          <a:xfrm>
            <a:off x="3557781" y="7029984"/>
            <a:ext cx="1346216" cy="400110"/>
          </a:xfrm>
          <a:prstGeom prst="rect">
            <a:avLst/>
          </a:prstGeom>
          <a:noFill/>
        </p:spPr>
        <p:txBody>
          <a:bodyPr wrap="square" rtlCol="0">
            <a:spAutoFit/>
          </a:bodyPr>
          <a:lstStyle/>
          <a:p>
            <a:pPr marL="0" indent="0">
              <a:buNone/>
            </a:pPr>
            <a:r>
              <a:rPr lang="en-US" sz="1000" dirty="0" err="1">
                <a:latin typeface="+mj-lt"/>
                <a:ea typeface="Verdana" panose="020B0604030504040204" pitchFamily="34" charset="0"/>
                <a:cs typeface="Verdana" panose="020B0604030504040204" pitchFamily="34" charset="0"/>
              </a:rPr>
              <a:t>Nickolaus</a:t>
            </a:r>
            <a:r>
              <a:rPr lang="en-US" sz="1000" dirty="0">
                <a:latin typeface="+mj-lt"/>
                <a:ea typeface="Verdana" panose="020B0604030504040204" pitchFamily="34" charset="0"/>
                <a:cs typeface="Verdana" panose="020B0604030504040204" pitchFamily="34" charset="0"/>
              </a:rPr>
              <a:t> A. Ortiz, Georgia State</a:t>
            </a:r>
          </a:p>
        </p:txBody>
      </p:sp>
      <p:sp>
        <p:nvSpPr>
          <p:cNvPr id="72" name="TextBox 71">
            <a:extLst>
              <a:ext uri="{FF2B5EF4-FFF2-40B4-BE49-F238E27FC236}">
                <a16:creationId xmlns:a16="http://schemas.microsoft.com/office/drawing/2014/main" id="{E55A915A-88E8-4F00-ACEE-8518276BCA4D}"/>
              </a:ext>
            </a:extLst>
          </p:cNvPr>
          <p:cNvSpPr txBox="1"/>
          <p:nvPr/>
        </p:nvSpPr>
        <p:spPr>
          <a:xfrm>
            <a:off x="4964207" y="7029984"/>
            <a:ext cx="1438667"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Nathan N. Alexander, Morehouse</a:t>
            </a:r>
          </a:p>
        </p:txBody>
      </p:sp>
      <p:sp>
        <p:nvSpPr>
          <p:cNvPr id="73" name="TextBox 72">
            <a:extLst>
              <a:ext uri="{FF2B5EF4-FFF2-40B4-BE49-F238E27FC236}">
                <a16:creationId xmlns:a16="http://schemas.microsoft.com/office/drawing/2014/main" id="{3AE19E4C-2B1B-4BFC-8198-3EEAC2278754}"/>
              </a:ext>
            </a:extLst>
          </p:cNvPr>
          <p:cNvSpPr txBox="1"/>
          <p:nvPr/>
        </p:nvSpPr>
        <p:spPr>
          <a:xfrm>
            <a:off x="6538871" y="2366144"/>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Stacy </a:t>
            </a:r>
            <a:r>
              <a:rPr lang="en-US" sz="1000" dirty="0" err="1">
                <a:latin typeface="+mj-lt"/>
                <a:ea typeface="Verdana" panose="020B0604030504040204" pitchFamily="34" charset="0"/>
                <a:cs typeface="Verdana" panose="020B0604030504040204" pitchFamily="34" charset="0"/>
              </a:rPr>
              <a:t>Priniski</a:t>
            </a:r>
            <a:r>
              <a:rPr lang="en-US" sz="1000" dirty="0">
                <a:latin typeface="+mj-lt"/>
                <a:ea typeface="Verdana" panose="020B0604030504040204" pitchFamily="34" charset="0"/>
                <a:cs typeface="Verdana" panose="020B0604030504040204" pitchFamily="34" charset="0"/>
              </a:rPr>
              <a:t>, Michigan State</a:t>
            </a:r>
          </a:p>
        </p:txBody>
      </p:sp>
      <p:sp>
        <p:nvSpPr>
          <p:cNvPr id="74" name="TextBox 73">
            <a:extLst>
              <a:ext uri="{FF2B5EF4-FFF2-40B4-BE49-F238E27FC236}">
                <a16:creationId xmlns:a16="http://schemas.microsoft.com/office/drawing/2014/main" id="{0EAD8558-F03E-47F8-A350-F548C46F5A51}"/>
              </a:ext>
            </a:extLst>
          </p:cNvPr>
          <p:cNvSpPr txBox="1"/>
          <p:nvPr/>
        </p:nvSpPr>
        <p:spPr>
          <a:xfrm>
            <a:off x="7873108" y="2366144"/>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Dustin </a:t>
            </a:r>
            <a:r>
              <a:rPr lang="en-US" sz="1000" dirty="0" err="1">
                <a:latin typeface="+mj-lt"/>
                <a:ea typeface="Verdana" panose="020B0604030504040204" pitchFamily="34" charset="0"/>
                <a:cs typeface="Verdana" panose="020B0604030504040204" pitchFamily="34" charset="0"/>
              </a:rPr>
              <a:t>Thoman</a:t>
            </a:r>
            <a:r>
              <a:rPr lang="en-US" sz="1000" dirty="0">
                <a:latin typeface="+mj-lt"/>
                <a:ea typeface="Verdana" panose="020B0604030504040204" pitchFamily="34" charset="0"/>
                <a:cs typeface="Verdana" panose="020B0604030504040204" pitchFamily="34" charset="0"/>
              </a:rPr>
              <a:t>, San Diego State</a:t>
            </a:r>
          </a:p>
        </p:txBody>
      </p:sp>
      <p:pic>
        <p:nvPicPr>
          <p:cNvPr id="75" name="Picture 74">
            <a:extLst>
              <a:ext uri="{FF2B5EF4-FFF2-40B4-BE49-F238E27FC236}">
                <a16:creationId xmlns:a16="http://schemas.microsoft.com/office/drawing/2014/main" id="{7500DACE-F0CD-485C-81C5-155F304A08C8}"/>
              </a:ext>
            </a:extLst>
          </p:cNvPr>
          <p:cNvPicPr>
            <a:picLocks noChangeAspect="1"/>
          </p:cNvPicPr>
          <p:nvPr/>
        </p:nvPicPr>
        <p:blipFill>
          <a:blip r:embed="rId18"/>
          <a:stretch>
            <a:fillRect/>
          </a:stretch>
        </p:blipFill>
        <p:spPr>
          <a:xfrm>
            <a:off x="6621621" y="2701969"/>
            <a:ext cx="1236110" cy="1321134"/>
          </a:xfrm>
          <a:prstGeom prst="rect">
            <a:avLst/>
          </a:prstGeom>
        </p:spPr>
      </p:pic>
      <p:pic>
        <p:nvPicPr>
          <p:cNvPr id="76" name="Picture 75">
            <a:extLst>
              <a:ext uri="{FF2B5EF4-FFF2-40B4-BE49-F238E27FC236}">
                <a16:creationId xmlns:a16="http://schemas.microsoft.com/office/drawing/2014/main" id="{AFEE400E-864C-443F-8F39-E85D6CE4C1CE}"/>
              </a:ext>
            </a:extLst>
          </p:cNvPr>
          <p:cNvPicPr>
            <a:picLocks noChangeAspect="1"/>
          </p:cNvPicPr>
          <p:nvPr/>
        </p:nvPicPr>
        <p:blipFill>
          <a:blip r:embed="rId19"/>
          <a:stretch>
            <a:fillRect/>
          </a:stretch>
        </p:blipFill>
        <p:spPr>
          <a:xfrm>
            <a:off x="7940332" y="2728924"/>
            <a:ext cx="1101321" cy="1288095"/>
          </a:xfrm>
          <a:prstGeom prst="rect">
            <a:avLst/>
          </a:prstGeom>
        </p:spPr>
      </p:pic>
      <p:pic>
        <p:nvPicPr>
          <p:cNvPr id="77" name="Picture 76">
            <a:extLst>
              <a:ext uri="{FF2B5EF4-FFF2-40B4-BE49-F238E27FC236}">
                <a16:creationId xmlns:a16="http://schemas.microsoft.com/office/drawing/2014/main" id="{1D09DA53-BCFC-4705-86DB-25B7CDF1CCCB}"/>
              </a:ext>
            </a:extLst>
          </p:cNvPr>
          <p:cNvPicPr>
            <a:picLocks noChangeAspect="1"/>
          </p:cNvPicPr>
          <p:nvPr/>
        </p:nvPicPr>
        <p:blipFill>
          <a:blip r:embed="rId20"/>
          <a:stretch>
            <a:fillRect/>
          </a:stretch>
        </p:blipFill>
        <p:spPr>
          <a:xfrm>
            <a:off x="6616335" y="4233624"/>
            <a:ext cx="1239052" cy="1345066"/>
          </a:xfrm>
          <a:prstGeom prst="rect">
            <a:avLst/>
          </a:prstGeom>
        </p:spPr>
      </p:pic>
      <p:pic>
        <p:nvPicPr>
          <p:cNvPr id="78" name="Picture 77">
            <a:extLst>
              <a:ext uri="{FF2B5EF4-FFF2-40B4-BE49-F238E27FC236}">
                <a16:creationId xmlns:a16="http://schemas.microsoft.com/office/drawing/2014/main" id="{B09410AA-56CE-44B5-B651-FE0237D5FDC6}"/>
              </a:ext>
            </a:extLst>
          </p:cNvPr>
          <p:cNvPicPr>
            <a:picLocks noChangeAspect="1"/>
          </p:cNvPicPr>
          <p:nvPr/>
        </p:nvPicPr>
        <p:blipFill>
          <a:blip r:embed="rId21"/>
          <a:stretch>
            <a:fillRect/>
          </a:stretch>
        </p:blipFill>
        <p:spPr>
          <a:xfrm>
            <a:off x="8007096" y="4233622"/>
            <a:ext cx="1153825" cy="1345067"/>
          </a:xfrm>
          <a:prstGeom prst="rect">
            <a:avLst/>
          </a:prstGeom>
        </p:spPr>
      </p:pic>
      <p:sp>
        <p:nvSpPr>
          <p:cNvPr id="79" name="TextBox 78">
            <a:extLst>
              <a:ext uri="{FF2B5EF4-FFF2-40B4-BE49-F238E27FC236}">
                <a16:creationId xmlns:a16="http://schemas.microsoft.com/office/drawing/2014/main" id="{5379436E-51C9-4D99-810D-DB8D994D1AE2}"/>
              </a:ext>
            </a:extLst>
          </p:cNvPr>
          <p:cNvSpPr txBox="1"/>
          <p:nvPr/>
        </p:nvSpPr>
        <p:spPr>
          <a:xfrm>
            <a:off x="6641374" y="3932795"/>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Matthew Voigt, San Diego State</a:t>
            </a:r>
          </a:p>
        </p:txBody>
      </p:sp>
      <p:sp>
        <p:nvSpPr>
          <p:cNvPr id="80" name="TextBox 79">
            <a:extLst>
              <a:ext uri="{FF2B5EF4-FFF2-40B4-BE49-F238E27FC236}">
                <a16:creationId xmlns:a16="http://schemas.microsoft.com/office/drawing/2014/main" id="{9464B7EC-B7CA-4735-97BA-5D1BFA2011BE}"/>
              </a:ext>
            </a:extLst>
          </p:cNvPr>
          <p:cNvSpPr txBox="1"/>
          <p:nvPr/>
        </p:nvSpPr>
        <p:spPr>
          <a:xfrm>
            <a:off x="7935854" y="3932795"/>
            <a:ext cx="1353435"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Daniel Lee </a:t>
            </a:r>
            <a:r>
              <a:rPr lang="en-US" sz="1000" dirty="0" err="1">
                <a:latin typeface="+mj-lt"/>
                <a:ea typeface="Verdana" panose="020B0604030504040204" pitchFamily="34" charset="0"/>
                <a:cs typeface="Verdana" panose="020B0604030504040204" pitchFamily="34" charset="0"/>
              </a:rPr>
              <a:t>Reinholz</a:t>
            </a:r>
            <a:r>
              <a:rPr lang="en-US" sz="1000" dirty="0">
                <a:latin typeface="+mj-lt"/>
                <a:ea typeface="Verdana" panose="020B0604030504040204" pitchFamily="34" charset="0"/>
                <a:cs typeface="Verdana" panose="020B0604030504040204" pitchFamily="34" charset="0"/>
              </a:rPr>
              <a:t>, San Diego State</a:t>
            </a:r>
          </a:p>
        </p:txBody>
      </p:sp>
      <p:sp>
        <p:nvSpPr>
          <p:cNvPr id="81" name="TextBox 80">
            <a:extLst>
              <a:ext uri="{FF2B5EF4-FFF2-40B4-BE49-F238E27FC236}">
                <a16:creationId xmlns:a16="http://schemas.microsoft.com/office/drawing/2014/main" id="{EF52E8B0-F4EB-47D7-BC93-73F861E2E028}"/>
              </a:ext>
            </a:extLst>
          </p:cNvPr>
          <p:cNvSpPr txBox="1"/>
          <p:nvPr/>
        </p:nvSpPr>
        <p:spPr>
          <a:xfrm>
            <a:off x="6641374" y="5461739"/>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Charles Wilkes, Michigan</a:t>
            </a:r>
          </a:p>
        </p:txBody>
      </p:sp>
      <p:sp>
        <p:nvSpPr>
          <p:cNvPr id="82" name="TextBox 81">
            <a:extLst>
              <a:ext uri="{FF2B5EF4-FFF2-40B4-BE49-F238E27FC236}">
                <a16:creationId xmlns:a16="http://schemas.microsoft.com/office/drawing/2014/main" id="{3BCAEF34-B4FB-4B76-AD24-7D12477B6992}"/>
              </a:ext>
            </a:extLst>
          </p:cNvPr>
          <p:cNvSpPr txBox="1"/>
          <p:nvPr/>
        </p:nvSpPr>
        <p:spPr>
          <a:xfrm>
            <a:off x="7984507" y="5461738"/>
            <a:ext cx="1464913"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Deborah Loewenberg Ball, Michigan </a:t>
            </a:r>
          </a:p>
        </p:txBody>
      </p:sp>
      <p:pic>
        <p:nvPicPr>
          <p:cNvPr id="84" name="Picture 83" descr="A person smiling for the camera&#10;&#10;Description automatically generated">
            <a:extLst>
              <a:ext uri="{FF2B5EF4-FFF2-40B4-BE49-F238E27FC236}">
                <a16:creationId xmlns:a16="http://schemas.microsoft.com/office/drawing/2014/main" id="{30B83FA1-1389-4868-9C58-43E626AADCB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6229" r="8370"/>
          <a:stretch/>
        </p:blipFill>
        <p:spPr>
          <a:xfrm>
            <a:off x="483377" y="5834350"/>
            <a:ext cx="1194410" cy="1165785"/>
          </a:xfrm>
          <a:prstGeom prst="rect">
            <a:avLst/>
          </a:prstGeom>
        </p:spPr>
      </p:pic>
      <p:pic>
        <p:nvPicPr>
          <p:cNvPr id="1026" name="Picture 2" descr="Maisie L. Gholson | University of Michigan School of Education">
            <a:extLst>
              <a:ext uri="{FF2B5EF4-FFF2-40B4-BE49-F238E27FC236}">
                <a16:creationId xmlns:a16="http://schemas.microsoft.com/office/drawing/2014/main" id="{6B7D447E-CD86-441C-AA1E-4B2E1BD11ADA}"/>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7508" r="-160" b="8957"/>
          <a:stretch/>
        </p:blipFill>
        <p:spPr bwMode="auto">
          <a:xfrm>
            <a:off x="6720333" y="5872794"/>
            <a:ext cx="910827" cy="1151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is A. Leyva | Biography | Peabody College of Education and Human ...">
            <a:extLst>
              <a:ext uri="{FF2B5EF4-FFF2-40B4-BE49-F238E27FC236}">
                <a16:creationId xmlns:a16="http://schemas.microsoft.com/office/drawing/2014/main" id="{C3EA9C9B-0576-4A6F-92C1-5B2A5CDEDA85}"/>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0831" r="9051"/>
          <a:stretch/>
        </p:blipFill>
        <p:spPr bwMode="auto">
          <a:xfrm>
            <a:off x="8089680" y="5860903"/>
            <a:ext cx="1054681" cy="1163875"/>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8AD0E41D-3098-4C62-BD23-F879CA5EDB0B}"/>
              </a:ext>
            </a:extLst>
          </p:cNvPr>
          <p:cNvSpPr txBox="1"/>
          <p:nvPr/>
        </p:nvSpPr>
        <p:spPr>
          <a:xfrm>
            <a:off x="6641374" y="7002116"/>
            <a:ext cx="1346216"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 Maisie Gholson, Michigan</a:t>
            </a:r>
          </a:p>
        </p:txBody>
      </p:sp>
      <p:sp>
        <p:nvSpPr>
          <p:cNvPr id="88" name="TextBox 87">
            <a:extLst>
              <a:ext uri="{FF2B5EF4-FFF2-40B4-BE49-F238E27FC236}">
                <a16:creationId xmlns:a16="http://schemas.microsoft.com/office/drawing/2014/main" id="{6A26BFD0-0751-4FDD-AB80-F81CCD1C1BD3}"/>
              </a:ext>
            </a:extLst>
          </p:cNvPr>
          <p:cNvSpPr txBox="1"/>
          <p:nvPr/>
        </p:nvSpPr>
        <p:spPr>
          <a:xfrm>
            <a:off x="8059601" y="7002116"/>
            <a:ext cx="1389820" cy="400110"/>
          </a:xfrm>
          <a:prstGeom prst="rect">
            <a:avLst/>
          </a:prstGeom>
          <a:noFill/>
        </p:spPr>
        <p:txBody>
          <a:bodyPr wrap="square" rtlCol="0">
            <a:spAutoFit/>
          </a:bodyPr>
          <a:lstStyle/>
          <a:p>
            <a:pPr marL="0" indent="0">
              <a:buNone/>
            </a:pPr>
            <a:r>
              <a:rPr lang="en-US" sz="1000" dirty="0">
                <a:latin typeface="+mj-lt"/>
                <a:ea typeface="Verdana" panose="020B0604030504040204" pitchFamily="34" charset="0"/>
                <a:cs typeface="Verdana" panose="020B0604030504040204" pitchFamily="34" charset="0"/>
              </a:rPr>
              <a:t>* Luis Leyva, Vanderbilt</a:t>
            </a:r>
          </a:p>
        </p:txBody>
      </p:sp>
      <p:pic>
        <p:nvPicPr>
          <p:cNvPr id="1030" name="Picture 6" descr="not-pictured-circle - General Development Company - General ...">
            <a:extLst>
              <a:ext uri="{FF2B5EF4-FFF2-40B4-BE49-F238E27FC236}">
                <a16:creationId xmlns:a16="http://schemas.microsoft.com/office/drawing/2014/main" id="{93CE7A44-4886-4226-B4DE-A41842F2934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3206" y="4233622"/>
            <a:ext cx="1179950" cy="11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236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38C7-2A92-4884-B38F-F7EAB1E13950}"/>
              </a:ext>
            </a:extLst>
          </p:cNvPr>
          <p:cNvSpPr>
            <a:spLocks noGrp="1"/>
          </p:cNvSpPr>
          <p:nvPr>
            <p:ph type="title"/>
          </p:nvPr>
        </p:nvSpPr>
        <p:spPr/>
        <p:txBody>
          <a:bodyPr/>
          <a:lstStyle/>
          <a:p>
            <a:r>
              <a:rPr lang="en-US" dirty="0"/>
              <a:t>Guiding questions for the IME ECF syntheses</a:t>
            </a:r>
          </a:p>
        </p:txBody>
      </p:sp>
      <p:sp>
        <p:nvSpPr>
          <p:cNvPr id="4" name="TextBox 3">
            <a:extLst>
              <a:ext uri="{FF2B5EF4-FFF2-40B4-BE49-F238E27FC236}">
                <a16:creationId xmlns:a16="http://schemas.microsoft.com/office/drawing/2014/main" id="{6C76B3E0-D442-456E-A777-209EBE3FE521}"/>
              </a:ext>
            </a:extLst>
          </p:cNvPr>
          <p:cNvSpPr txBox="1"/>
          <p:nvPr/>
        </p:nvSpPr>
        <p:spPr bwMode="gray">
          <a:xfrm>
            <a:off x="5303444" y="1200643"/>
            <a:ext cx="4046018" cy="4320020"/>
          </a:xfrm>
          <a:prstGeom prst="rect">
            <a:avLst/>
          </a:prstGeom>
          <a:noFill/>
        </p:spPr>
        <p:txBody>
          <a:bodyPr wrap="square" lIns="36000" tIns="36000" rIns="36000" bIns="36000" rtlCol="0">
            <a:spAutoFit/>
          </a:bodyPr>
          <a:lstStyle/>
          <a:p>
            <a:pPr marL="0" indent="0">
              <a:buNone/>
            </a:pPr>
            <a:endParaRPr lang="en-US" sz="1200" b="1" dirty="0"/>
          </a:p>
          <a:p>
            <a:pPr marL="0" indent="0">
              <a:buNone/>
            </a:pPr>
            <a:r>
              <a:rPr lang="en-US" sz="1200" b="1" dirty="0"/>
              <a:t>Miller-</a:t>
            </a:r>
            <a:r>
              <a:rPr lang="en-US" sz="1200" b="1" dirty="0" err="1"/>
              <a:t>Cotto</a:t>
            </a:r>
            <a:r>
              <a:rPr lang="en-US" sz="1200" b="1" dirty="0"/>
              <a:t>: </a:t>
            </a:r>
            <a:r>
              <a:rPr lang="en-US" sz="1200" dirty="0"/>
              <a:t>What are the relationships among classroom opportunities, learning processes, and Black and Latinx identities in mathematics? </a:t>
            </a:r>
          </a:p>
          <a:p>
            <a:pPr marL="0" indent="0">
              <a:buNone/>
            </a:pPr>
            <a:r>
              <a:rPr lang="en-US" sz="1200" b="1" dirty="0"/>
              <a:t>Ortiz: </a:t>
            </a:r>
            <a:r>
              <a:rPr lang="en-US" sz="1200" dirty="0"/>
              <a:t>What forms of capital do Black students possess that could be advantageous to the learning of mathematics?</a:t>
            </a:r>
          </a:p>
          <a:p>
            <a:pPr marL="0" indent="0">
              <a:buNone/>
            </a:pPr>
            <a:r>
              <a:rPr lang="en-US" sz="1200" b="1" dirty="0" err="1"/>
              <a:t>Priniski</a:t>
            </a:r>
            <a:r>
              <a:rPr lang="en-US" sz="1200" b="1" dirty="0"/>
              <a:t>: </a:t>
            </a:r>
            <a:r>
              <a:rPr lang="en-US" sz="1200" dirty="0"/>
              <a:t>What strategies can teachers use to create content and spaces that are responsive to all of the learners in their classrooms?</a:t>
            </a:r>
          </a:p>
          <a:p>
            <a:pPr marL="0" indent="0">
              <a:buNone/>
            </a:pPr>
            <a:r>
              <a:rPr lang="en-US" sz="1200" b="1" dirty="0"/>
              <a:t>Voigt:</a:t>
            </a:r>
            <a:r>
              <a:rPr lang="en-US" sz="1200" dirty="0"/>
              <a:t> What are the experiences of queer and trans-spectrum students in mathematics and STEM environments and what are the factors that contribute to inclusive mathematics environments for queer spectrum students?</a:t>
            </a:r>
          </a:p>
          <a:p>
            <a:pPr marL="0" indent="0">
              <a:buNone/>
            </a:pPr>
            <a:r>
              <a:rPr lang="en-US" sz="1200" b="1" dirty="0"/>
              <a:t>Wilkes:</a:t>
            </a:r>
            <a:r>
              <a:rPr lang="en-US" sz="1200" dirty="0"/>
              <a:t> What features of mathematics environments nurture positive mathematical identities for Black learners?</a:t>
            </a:r>
          </a:p>
          <a:p>
            <a:pPr marL="0" indent="0">
              <a:buNone/>
            </a:pPr>
            <a:r>
              <a:rPr lang="en-US" sz="1200" b="1" dirty="0"/>
              <a:t>Williams </a:t>
            </a:r>
            <a:r>
              <a:rPr lang="en-US" sz="1200" b="1" dirty="0" err="1"/>
              <a:t>Beechum</a:t>
            </a:r>
            <a:r>
              <a:rPr lang="en-US" sz="1200" b="1" dirty="0"/>
              <a:t>:</a:t>
            </a:r>
            <a:r>
              <a:rPr lang="en-US" sz="1200" dirty="0"/>
              <a:t> [Interpretive Summary] What is student success in mathematics and what matters for the success of minoritized student learners in mathematics environments?</a:t>
            </a:r>
          </a:p>
        </p:txBody>
      </p:sp>
      <p:sp>
        <p:nvSpPr>
          <p:cNvPr id="83" name="TextBox 82">
            <a:extLst>
              <a:ext uri="{FF2B5EF4-FFF2-40B4-BE49-F238E27FC236}">
                <a16:creationId xmlns:a16="http://schemas.microsoft.com/office/drawing/2014/main" id="{E45D32C4-0961-4B8C-AF8C-5A149B701E9D}"/>
              </a:ext>
            </a:extLst>
          </p:cNvPr>
          <p:cNvSpPr txBox="1"/>
          <p:nvPr/>
        </p:nvSpPr>
        <p:spPr bwMode="gray">
          <a:xfrm>
            <a:off x="558350" y="1200643"/>
            <a:ext cx="4046018" cy="4350797"/>
          </a:xfrm>
          <a:prstGeom prst="rect">
            <a:avLst/>
          </a:prstGeom>
          <a:noFill/>
        </p:spPr>
        <p:txBody>
          <a:bodyPr wrap="square" lIns="36000" tIns="36000" rIns="36000" bIns="36000" rtlCol="0">
            <a:spAutoFit/>
          </a:bodyPr>
          <a:lstStyle/>
          <a:p>
            <a:pPr marL="0" indent="0">
              <a:buNone/>
            </a:pPr>
            <a:r>
              <a:rPr lang="en-US" sz="1400" b="1" dirty="0"/>
              <a:t>Guiding questions pursued by the fellows:</a:t>
            </a:r>
          </a:p>
          <a:p>
            <a:pPr marL="0" indent="0">
              <a:buNone/>
            </a:pPr>
            <a:r>
              <a:rPr lang="en-US" sz="1200" b="1" dirty="0"/>
              <a:t>Agarwal: </a:t>
            </a:r>
            <a:r>
              <a:rPr lang="en-US" sz="1200" dirty="0"/>
              <a:t>How do young girls and sexually minoritized youth come to resist (or actively disrupt) epistemic bias influenced by genderism and sexism during mathematics classes?</a:t>
            </a:r>
          </a:p>
          <a:p>
            <a:pPr marL="0" indent="0">
              <a:buNone/>
            </a:pPr>
            <a:r>
              <a:rPr lang="en-US" sz="1200" b="1" dirty="0"/>
              <a:t>Chen:</a:t>
            </a:r>
            <a:r>
              <a:rPr lang="en-US" sz="1200" dirty="0"/>
              <a:t> By what processes do marginalization and exclusion happen in mathematics classrooms, and what does that suggest about how to not only mitigate or resist/challenge marginalization and exclusion but to imagine something new?</a:t>
            </a:r>
          </a:p>
          <a:p>
            <a:pPr marL="0" indent="0">
              <a:buNone/>
            </a:pPr>
            <a:r>
              <a:rPr lang="en-US" sz="1200" b="1" dirty="0"/>
              <a:t>Gladstone:</a:t>
            </a:r>
            <a:r>
              <a:rPr lang="en-US" sz="1200" dirty="0"/>
              <a:t> What factors shape the effectiveness of role models in supporting the development of positive identity and psychological experiences in mathematics, particularly for students who have been minoritized in mathematics?</a:t>
            </a:r>
          </a:p>
          <a:p>
            <a:pPr marL="0" indent="0">
              <a:buNone/>
            </a:pPr>
            <a:r>
              <a:rPr lang="en-US" sz="1200" b="1" dirty="0"/>
              <a:t>Johnson: </a:t>
            </a:r>
            <a:r>
              <a:rPr lang="en-US" sz="1200" dirty="0"/>
              <a:t>How does the culture of STEM environments—as expressed through norms and practices—facilitate or impede inclusion based in social class, race or ethnicity, and gender? </a:t>
            </a:r>
          </a:p>
          <a:p>
            <a:pPr marL="0" indent="0">
              <a:buNone/>
            </a:pPr>
            <a:r>
              <a:rPr lang="en-US" sz="1200" b="1" dirty="0" err="1"/>
              <a:t>Kroeper</a:t>
            </a:r>
            <a:r>
              <a:rPr lang="en-US" sz="1200" b="1" dirty="0"/>
              <a:t>: </a:t>
            </a:r>
            <a:r>
              <a:rPr lang="en-US" sz="1200" dirty="0"/>
              <a:t>What strategies can teachers use to foster identity safe mathematics classrooms for their students that belong to groups typically devalued and/or underrepresented in mathematics contexts?</a:t>
            </a:r>
          </a:p>
        </p:txBody>
      </p:sp>
      <p:sp>
        <p:nvSpPr>
          <p:cNvPr id="86" name="TextBox 85">
            <a:extLst>
              <a:ext uri="{FF2B5EF4-FFF2-40B4-BE49-F238E27FC236}">
                <a16:creationId xmlns:a16="http://schemas.microsoft.com/office/drawing/2014/main" id="{1253637E-657A-4F20-9FB9-4E381D063A63}"/>
              </a:ext>
            </a:extLst>
          </p:cNvPr>
          <p:cNvSpPr txBox="1"/>
          <p:nvPr/>
        </p:nvSpPr>
        <p:spPr bwMode="gray">
          <a:xfrm>
            <a:off x="558349" y="5784712"/>
            <a:ext cx="4188661" cy="1365365"/>
          </a:xfrm>
          <a:prstGeom prst="rect">
            <a:avLst/>
          </a:prstGeom>
          <a:noFill/>
        </p:spPr>
        <p:txBody>
          <a:bodyPr wrap="square" lIns="36000" tIns="36000" rIns="36000" bIns="36000" rtlCol="0">
            <a:spAutoFit/>
          </a:bodyPr>
          <a:lstStyle/>
          <a:p>
            <a:pPr marL="0" indent="0">
              <a:buNone/>
            </a:pPr>
            <a:r>
              <a:rPr lang="en-US" sz="1400" b="1" dirty="0"/>
              <a:t>Guiding questions pursued by the faculty contributors:</a:t>
            </a:r>
          </a:p>
          <a:p>
            <a:pPr marL="0" indent="0">
              <a:buNone/>
            </a:pPr>
            <a:r>
              <a:rPr lang="en-US" sz="1200" b="1" dirty="0"/>
              <a:t>Gholson: </a:t>
            </a:r>
            <a:r>
              <a:rPr lang="en-US" sz="1200" dirty="0"/>
              <a:t>How might the narrow current construction of school mathematics mediate children’s relationship to the discipline of mathematics? How might a more robust rendering of mathematics through the humanities develop more meaningful, deeper, and long-lasting relationships to mathematics?</a:t>
            </a:r>
          </a:p>
        </p:txBody>
      </p:sp>
      <p:sp>
        <p:nvSpPr>
          <p:cNvPr id="89" name="TextBox 88">
            <a:extLst>
              <a:ext uri="{FF2B5EF4-FFF2-40B4-BE49-F238E27FC236}">
                <a16:creationId xmlns:a16="http://schemas.microsoft.com/office/drawing/2014/main" id="{C61F1F01-ED8E-4A52-9F7B-56ED137B2FFD}"/>
              </a:ext>
            </a:extLst>
          </p:cNvPr>
          <p:cNvSpPr txBox="1"/>
          <p:nvPr/>
        </p:nvSpPr>
        <p:spPr bwMode="gray">
          <a:xfrm>
            <a:off x="5303444" y="5784712"/>
            <a:ext cx="4046018" cy="1149921"/>
          </a:xfrm>
          <a:prstGeom prst="rect">
            <a:avLst/>
          </a:prstGeom>
          <a:noFill/>
        </p:spPr>
        <p:txBody>
          <a:bodyPr wrap="square" lIns="36000" tIns="36000" rIns="36000" bIns="36000" rtlCol="0">
            <a:spAutoFit/>
          </a:bodyPr>
          <a:lstStyle/>
          <a:p>
            <a:pPr marL="0" indent="0">
              <a:buNone/>
            </a:pPr>
            <a:endParaRPr lang="en-US" sz="1200" b="1" dirty="0"/>
          </a:p>
          <a:p>
            <a:pPr marL="0" indent="0">
              <a:buNone/>
            </a:pPr>
            <a:r>
              <a:rPr lang="en-US" sz="1200" b="1" dirty="0"/>
              <a:t>Leyva: </a:t>
            </a:r>
            <a:r>
              <a:rPr lang="en-US" sz="1200" dirty="0"/>
              <a:t>What relationships exist between how equity has been studied in mathematics education and higher education? What implications does this raise for theorizing equity in the field of undergraduate mathematics education?</a:t>
            </a:r>
          </a:p>
        </p:txBody>
      </p:sp>
    </p:spTree>
    <p:extLst>
      <p:ext uri="{BB962C8B-B14F-4D97-AF65-F5344CB8AC3E}">
        <p14:creationId xmlns:p14="http://schemas.microsoft.com/office/powerpoint/2010/main" val="12555954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0"/>
  <p:tag name="ARTICULATE_SLIDE_THUMBNAIL_REFRESH" val="1"/>
  <p:tag name="AS_NET" val="4.0.30319.42000"/>
  <p:tag name="AS_OS" val="Microsoft Windows NT 10.0.17134.0"/>
  <p:tag name="AS_RELEASE_DATE" val="2017.05.17"/>
  <p:tag name="AS_TITLE" val="Aspose.Slides for .NET 4.0"/>
  <p:tag name="AS_VERSION" val="17.5"/>
  <p:tag name="MEKKOFORMATS" val="&lt;MekkoFormats&gt;&lt;NumberFormat DecimalSeparator=&quot;.&quot; ThousandSeparator=&quot;,&quot; NegativeNumberFormat=&quot;1&quot; /&gt;&lt;Font&gt;&lt;Output_Font_Name Default=&quot;Arial&quot; UsePPTTheme=&quot;True&quot; /&gt;&lt;FarEast_Output_Font_Name Default=&quot;Arial&quot; UsePPTTheme=&quot;True&quot; RotateAndFlipEnabled=&quot;False&quot; /&gt;&lt;/Font&gt;&lt;DateFormat CultureID=&quot;1033&quot; FormatString=&quot;M/d/yyyy&quot; /&gt;&lt;/MekkoFormats&gt;"/>
  <p:tag name="OFFICE" val="Bridgespan"/>
</p:tagLst>
</file>

<file path=ppt/tags/tag10.xml><?xml version="1.0" encoding="utf-8"?>
<p:tagLst xmlns:a="http://schemas.openxmlformats.org/drawingml/2006/main" xmlns:r="http://schemas.openxmlformats.org/officeDocument/2006/relationships" xmlns:p="http://schemas.openxmlformats.org/presentationml/2006/main">
  <p:tag name="AS_UNIQUEID" val="2436"/>
</p:tagLst>
</file>

<file path=ppt/tags/tag100.xml><?xml version="1.0" encoding="utf-8"?>
<p:tagLst xmlns:a="http://schemas.openxmlformats.org/drawingml/2006/main" xmlns:r="http://schemas.openxmlformats.org/officeDocument/2006/relationships" xmlns:p="http://schemas.openxmlformats.org/presentationml/2006/main">
  <p:tag name="AS_UNIQUEID" val="2474"/>
</p:tagLst>
</file>

<file path=ppt/tags/tag101.xml><?xml version="1.0" encoding="utf-8"?>
<p:tagLst xmlns:a="http://schemas.openxmlformats.org/drawingml/2006/main" xmlns:r="http://schemas.openxmlformats.org/officeDocument/2006/relationships" xmlns:p="http://schemas.openxmlformats.org/presentationml/2006/main">
  <p:tag name="AS_UNIQUEID" val="2475"/>
</p:tagLst>
</file>

<file path=ppt/tags/tag102.xml><?xml version="1.0" encoding="utf-8"?>
<p:tagLst xmlns:a="http://schemas.openxmlformats.org/drawingml/2006/main" xmlns:r="http://schemas.openxmlformats.org/officeDocument/2006/relationships" xmlns:p="http://schemas.openxmlformats.org/presentationml/2006/main">
  <p:tag name="AS_UNIQUEID" val="2474"/>
</p:tagLst>
</file>

<file path=ppt/tags/tag103.xml><?xml version="1.0" encoding="utf-8"?>
<p:tagLst xmlns:a="http://schemas.openxmlformats.org/drawingml/2006/main" xmlns:r="http://schemas.openxmlformats.org/officeDocument/2006/relationships" xmlns:p="http://schemas.openxmlformats.org/presentationml/2006/main">
  <p:tag name="AS_UNIQUEID" val="2475"/>
</p:tagLst>
</file>

<file path=ppt/tags/tag104.xml><?xml version="1.0" encoding="utf-8"?>
<p:tagLst xmlns:a="http://schemas.openxmlformats.org/drawingml/2006/main" xmlns:r="http://schemas.openxmlformats.org/officeDocument/2006/relationships" xmlns:p="http://schemas.openxmlformats.org/presentationml/2006/main">
  <p:tag name="AS_UNIQUEID" val="2476"/>
  <p:tag name="BTFPLAYOUTENABLED" val="1"/>
</p:tagLst>
</file>

<file path=ppt/tags/tag105.xml><?xml version="1.0" encoding="utf-8"?>
<p:tagLst xmlns:a="http://schemas.openxmlformats.org/drawingml/2006/main" xmlns:r="http://schemas.openxmlformats.org/officeDocument/2006/relationships" xmlns:p="http://schemas.openxmlformats.org/presentationml/2006/main">
  <p:tag name="AS_UNIQUEID" val="2474"/>
</p:tagLst>
</file>

<file path=ppt/tags/tag106.xml><?xml version="1.0" encoding="utf-8"?>
<p:tagLst xmlns:a="http://schemas.openxmlformats.org/drawingml/2006/main" xmlns:r="http://schemas.openxmlformats.org/officeDocument/2006/relationships" xmlns:p="http://schemas.openxmlformats.org/presentationml/2006/main">
  <p:tag name="AS_UNIQUEID" val="2475"/>
</p:tagLst>
</file>

<file path=ppt/tags/tag107.xml><?xml version="1.0" encoding="utf-8"?>
<p:tagLst xmlns:a="http://schemas.openxmlformats.org/drawingml/2006/main" xmlns:r="http://schemas.openxmlformats.org/officeDocument/2006/relationships" xmlns:p="http://schemas.openxmlformats.org/presentationml/2006/main">
  <p:tag name="AS_UNIQUEID" val="2474"/>
</p:tagLst>
</file>

<file path=ppt/tags/tag108.xml><?xml version="1.0" encoding="utf-8"?>
<p:tagLst xmlns:a="http://schemas.openxmlformats.org/drawingml/2006/main" xmlns:r="http://schemas.openxmlformats.org/officeDocument/2006/relationships" xmlns:p="http://schemas.openxmlformats.org/presentationml/2006/main">
  <p:tag name="AS_UNIQUEID" val="2475"/>
</p:tagLst>
</file>

<file path=ppt/tags/tag109.xml><?xml version="1.0" encoding="utf-8"?>
<p:tagLst xmlns:a="http://schemas.openxmlformats.org/drawingml/2006/main" xmlns:r="http://schemas.openxmlformats.org/officeDocument/2006/relationships" xmlns:p="http://schemas.openxmlformats.org/presentationml/2006/main">
  <p:tag name="AS_UNIQUEID" val="2474"/>
</p:tagLst>
</file>

<file path=ppt/tags/tag11.xml><?xml version="1.0" encoding="utf-8"?>
<p:tagLst xmlns:a="http://schemas.openxmlformats.org/drawingml/2006/main" xmlns:r="http://schemas.openxmlformats.org/officeDocument/2006/relationships" xmlns:p="http://schemas.openxmlformats.org/presentationml/2006/main">
  <p:tag name="AS_UNIQUEID" val="2465"/>
</p:tagLst>
</file>

<file path=ppt/tags/tag110.xml><?xml version="1.0" encoding="utf-8"?>
<p:tagLst xmlns:a="http://schemas.openxmlformats.org/drawingml/2006/main" xmlns:r="http://schemas.openxmlformats.org/officeDocument/2006/relationships" xmlns:p="http://schemas.openxmlformats.org/presentationml/2006/main">
  <p:tag name="AS_UNIQUEID" val="2475"/>
</p:tagLst>
</file>

<file path=ppt/tags/tag111.xml><?xml version="1.0" encoding="utf-8"?>
<p:tagLst xmlns:a="http://schemas.openxmlformats.org/drawingml/2006/main" xmlns:r="http://schemas.openxmlformats.org/officeDocument/2006/relationships" xmlns:p="http://schemas.openxmlformats.org/presentationml/2006/main">
  <p:tag name="AS_UNIQUEID" val="2474"/>
</p:tagLst>
</file>

<file path=ppt/tags/tag112.xml><?xml version="1.0" encoding="utf-8"?>
<p:tagLst xmlns:a="http://schemas.openxmlformats.org/drawingml/2006/main" xmlns:r="http://schemas.openxmlformats.org/officeDocument/2006/relationships" xmlns:p="http://schemas.openxmlformats.org/presentationml/2006/main">
  <p:tag name="AS_UNIQUEID" val="2475"/>
</p:tagLst>
</file>

<file path=ppt/tags/tag113.xml><?xml version="1.0" encoding="utf-8"?>
<p:tagLst xmlns:a="http://schemas.openxmlformats.org/drawingml/2006/main" xmlns:r="http://schemas.openxmlformats.org/officeDocument/2006/relationships" xmlns:p="http://schemas.openxmlformats.org/presentationml/2006/main">
  <p:tag name="AS_UNIQUEID" val="2474"/>
</p:tagLst>
</file>

<file path=ppt/tags/tag114.xml><?xml version="1.0" encoding="utf-8"?>
<p:tagLst xmlns:a="http://schemas.openxmlformats.org/drawingml/2006/main" xmlns:r="http://schemas.openxmlformats.org/officeDocument/2006/relationships" xmlns:p="http://schemas.openxmlformats.org/presentationml/2006/main">
  <p:tag name="AS_UNIQUEID" val="2475"/>
</p:tagLst>
</file>

<file path=ppt/tags/tag115.xml><?xml version="1.0" encoding="utf-8"?>
<p:tagLst xmlns:a="http://schemas.openxmlformats.org/drawingml/2006/main" xmlns:r="http://schemas.openxmlformats.org/officeDocument/2006/relationships" xmlns:p="http://schemas.openxmlformats.org/presentationml/2006/main">
  <p:tag name="AS_UNIQUEID" val="2474"/>
</p:tagLst>
</file>

<file path=ppt/tags/tag116.xml><?xml version="1.0" encoding="utf-8"?>
<p:tagLst xmlns:a="http://schemas.openxmlformats.org/drawingml/2006/main" xmlns:r="http://schemas.openxmlformats.org/officeDocument/2006/relationships" xmlns:p="http://schemas.openxmlformats.org/presentationml/2006/main">
  <p:tag name="AS_UNIQUEID" val="2475"/>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S_UNIQUEID" val="2391"/>
</p:tagLst>
</file>

<file path=ppt/tags/tag14.xml><?xml version="1.0" encoding="utf-8"?>
<p:tagLst xmlns:a="http://schemas.openxmlformats.org/drawingml/2006/main" xmlns:r="http://schemas.openxmlformats.org/officeDocument/2006/relationships" xmlns:p="http://schemas.openxmlformats.org/presentationml/2006/main">
  <p:tag name="AS_UNIQUEID" val="2392"/>
</p:tagLst>
</file>

<file path=ppt/tags/tag15.xml><?xml version="1.0" encoding="utf-8"?>
<p:tagLst xmlns:a="http://schemas.openxmlformats.org/drawingml/2006/main" xmlns:r="http://schemas.openxmlformats.org/officeDocument/2006/relationships" xmlns:p="http://schemas.openxmlformats.org/presentationml/2006/main">
  <p:tag name="AS_UNIQUEID" val="2395"/>
</p:tagLst>
</file>

<file path=ppt/tags/tag16.xml><?xml version="1.0" encoding="utf-8"?>
<p:tagLst xmlns:a="http://schemas.openxmlformats.org/drawingml/2006/main" xmlns:r="http://schemas.openxmlformats.org/officeDocument/2006/relationships" xmlns:p="http://schemas.openxmlformats.org/presentationml/2006/main">
  <p:tag name="AS_UNIQUEID" val="2455"/>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S_UNIQUEID" val="2397"/>
</p:tagLst>
</file>

<file path=ppt/tags/tag19.xml><?xml version="1.0" encoding="utf-8"?>
<p:tagLst xmlns:a="http://schemas.openxmlformats.org/drawingml/2006/main" xmlns:r="http://schemas.openxmlformats.org/officeDocument/2006/relationships" xmlns:p="http://schemas.openxmlformats.org/presentationml/2006/main">
  <p:tag name="AS_UNIQUEID" val="239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S_UNIQUEID" val="2400"/>
</p:tagLst>
</file>

<file path=ppt/tags/tag22.xml><?xml version="1.0" encoding="utf-8"?>
<p:tagLst xmlns:a="http://schemas.openxmlformats.org/drawingml/2006/main" xmlns:r="http://schemas.openxmlformats.org/officeDocument/2006/relationships" xmlns:p="http://schemas.openxmlformats.org/presentationml/2006/main">
  <p:tag name="AS_UNIQUEID" val="2402"/>
</p:tagLst>
</file>

<file path=ppt/tags/tag23.xml><?xml version="1.0" encoding="utf-8"?>
<p:tagLst xmlns:a="http://schemas.openxmlformats.org/drawingml/2006/main" xmlns:r="http://schemas.openxmlformats.org/officeDocument/2006/relationships" xmlns:p="http://schemas.openxmlformats.org/presentationml/2006/main">
  <p:tag name="AS_UNIQUEID" val="2403"/>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S_UNIQUEID" val="2406"/>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S_UNIQUEID" val="2409"/>
</p:tagLst>
</file>

<file path=ppt/tags/tag28.xml><?xml version="1.0" encoding="utf-8"?>
<p:tagLst xmlns:a="http://schemas.openxmlformats.org/drawingml/2006/main" xmlns:r="http://schemas.openxmlformats.org/officeDocument/2006/relationships" xmlns:p="http://schemas.openxmlformats.org/presentationml/2006/main">
  <p:tag name="AS_UNIQUEID" val="2410"/>
</p:tagLst>
</file>

<file path=ppt/tags/tag29.xml><?xml version="1.0" encoding="utf-8"?>
<p:tagLst xmlns:a="http://schemas.openxmlformats.org/drawingml/2006/main" xmlns:r="http://schemas.openxmlformats.org/officeDocument/2006/relationships" xmlns:p="http://schemas.openxmlformats.org/presentationml/2006/main">
  <p:tag name="AS_UNIQUEID" val="2411"/>
</p:tagLst>
</file>

<file path=ppt/tags/tag3.xml><?xml version="1.0" encoding="utf-8"?>
<p:tagLst xmlns:a="http://schemas.openxmlformats.org/drawingml/2006/main" xmlns:r="http://schemas.openxmlformats.org/officeDocument/2006/relationships" xmlns:p="http://schemas.openxmlformats.org/presentationml/2006/main">
  <p:tag name="AS_UNIQUEID" val="2428"/>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S_UNIQUEID" val="2414"/>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S_UNIQUEID" val="2418"/>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S_UNIQUEID" val="2420"/>
</p:tagLst>
</file>

<file path=ppt/tags/tag36.xml><?xml version="1.0" encoding="utf-8"?>
<p:tagLst xmlns:a="http://schemas.openxmlformats.org/drawingml/2006/main" xmlns:r="http://schemas.openxmlformats.org/officeDocument/2006/relationships" xmlns:p="http://schemas.openxmlformats.org/presentationml/2006/main">
  <p:tag name="AS_UNIQUEID" val="2421"/>
</p:tagLst>
</file>

<file path=ppt/tags/tag37.xml><?xml version="1.0" encoding="utf-8"?>
<p:tagLst xmlns:a="http://schemas.openxmlformats.org/drawingml/2006/main" xmlns:r="http://schemas.openxmlformats.org/officeDocument/2006/relationships" xmlns:p="http://schemas.openxmlformats.org/presentationml/2006/main">
  <p:tag name="AS_UNIQUEID" val="2422"/>
</p:tagLst>
</file>

<file path=ppt/tags/tag38.xml><?xml version="1.0" encoding="utf-8"?>
<p:tagLst xmlns:a="http://schemas.openxmlformats.org/drawingml/2006/main" xmlns:r="http://schemas.openxmlformats.org/officeDocument/2006/relationships" xmlns:p="http://schemas.openxmlformats.org/presentationml/2006/main">
  <p:tag name="AS_UNIQUEID" val="2423"/>
</p:tagLst>
</file>

<file path=ppt/tags/tag39.xml><?xml version="1.0" encoding="utf-8"?>
<p:tagLst xmlns:a="http://schemas.openxmlformats.org/drawingml/2006/main" xmlns:r="http://schemas.openxmlformats.org/officeDocument/2006/relationships" xmlns:p="http://schemas.openxmlformats.org/presentationml/2006/main">
  <p:tag name="AS_UNIQUEID" val="2424"/>
</p:tagLst>
</file>

<file path=ppt/tags/tag4.xml><?xml version="1.0" encoding="utf-8"?>
<p:tagLst xmlns:a="http://schemas.openxmlformats.org/drawingml/2006/main" xmlns:r="http://schemas.openxmlformats.org/officeDocument/2006/relationships" xmlns:p="http://schemas.openxmlformats.org/presentationml/2006/main">
  <p:tag name="AS_UNIQUEID" val="2429"/>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S_UNIQUEID" val="2426"/>
</p:tagLst>
</file>

<file path=ppt/tags/tag42.xml><?xml version="1.0" encoding="utf-8"?>
<p:tagLst xmlns:a="http://schemas.openxmlformats.org/drawingml/2006/main" xmlns:r="http://schemas.openxmlformats.org/officeDocument/2006/relationships" xmlns:p="http://schemas.openxmlformats.org/presentationml/2006/main">
  <p:tag name="AS_UNIQUEID" val="2438"/>
</p:tagLst>
</file>

<file path=ppt/tags/tag43.xml><?xml version="1.0" encoding="utf-8"?>
<p:tagLst xmlns:a="http://schemas.openxmlformats.org/drawingml/2006/main" xmlns:r="http://schemas.openxmlformats.org/officeDocument/2006/relationships" xmlns:p="http://schemas.openxmlformats.org/presentationml/2006/main">
  <p:tag name="AS_UNIQUEID" val="2439"/>
</p:tagLst>
</file>

<file path=ppt/tags/tag44.xml><?xml version="1.0" encoding="utf-8"?>
<p:tagLst xmlns:a="http://schemas.openxmlformats.org/drawingml/2006/main" xmlns:r="http://schemas.openxmlformats.org/officeDocument/2006/relationships" xmlns:p="http://schemas.openxmlformats.org/presentationml/2006/main">
  <p:tag name="AS_UNIQUEID" val="2440"/>
</p:tagLst>
</file>

<file path=ppt/tags/tag45.xml><?xml version="1.0" encoding="utf-8"?>
<p:tagLst xmlns:a="http://schemas.openxmlformats.org/drawingml/2006/main" xmlns:r="http://schemas.openxmlformats.org/officeDocument/2006/relationships" xmlns:p="http://schemas.openxmlformats.org/presentationml/2006/main">
  <p:tag name="AS_UNIQUEID" val="2441"/>
</p:tagLst>
</file>

<file path=ppt/tags/tag46.xml><?xml version="1.0" encoding="utf-8"?>
<p:tagLst xmlns:a="http://schemas.openxmlformats.org/drawingml/2006/main" xmlns:r="http://schemas.openxmlformats.org/officeDocument/2006/relationships" xmlns:p="http://schemas.openxmlformats.org/presentationml/2006/main">
  <p:tag name="AS_UNIQUEID" val="2442"/>
</p:tagLst>
</file>

<file path=ppt/tags/tag47.xml><?xml version="1.0" encoding="utf-8"?>
<p:tagLst xmlns:a="http://schemas.openxmlformats.org/drawingml/2006/main" xmlns:r="http://schemas.openxmlformats.org/officeDocument/2006/relationships" xmlns:p="http://schemas.openxmlformats.org/presentationml/2006/main">
  <p:tag name="AS_UNIQUEID" val="2443"/>
</p:tagLst>
</file>

<file path=ppt/tags/tag48.xml><?xml version="1.0" encoding="utf-8"?>
<p:tagLst xmlns:a="http://schemas.openxmlformats.org/drawingml/2006/main" xmlns:r="http://schemas.openxmlformats.org/officeDocument/2006/relationships" xmlns:p="http://schemas.openxmlformats.org/presentationml/2006/main">
  <p:tag name="AS_UNIQUEID" val="2445"/>
</p:tagLst>
</file>

<file path=ppt/tags/tag49.xml><?xml version="1.0" encoding="utf-8"?>
<p:tagLst xmlns:a="http://schemas.openxmlformats.org/drawingml/2006/main" xmlns:r="http://schemas.openxmlformats.org/officeDocument/2006/relationships" xmlns:p="http://schemas.openxmlformats.org/presentationml/2006/main">
  <p:tag name="AS_UNIQUEID" val="2446"/>
</p:tagLst>
</file>

<file path=ppt/tags/tag5.xml><?xml version="1.0" encoding="utf-8"?>
<p:tagLst xmlns:a="http://schemas.openxmlformats.org/drawingml/2006/main" xmlns:r="http://schemas.openxmlformats.org/officeDocument/2006/relationships" xmlns:p="http://schemas.openxmlformats.org/presentationml/2006/main">
  <p:tag name="AS_UNIQUEID" val="2430"/>
</p:tagLst>
</file>

<file path=ppt/tags/tag50.xml><?xml version="1.0" encoding="utf-8"?>
<p:tagLst xmlns:a="http://schemas.openxmlformats.org/drawingml/2006/main" xmlns:r="http://schemas.openxmlformats.org/officeDocument/2006/relationships" xmlns:p="http://schemas.openxmlformats.org/presentationml/2006/main">
  <p:tag name="AS_UNIQUEID" val="2447"/>
</p:tagLst>
</file>

<file path=ppt/tags/tag51.xml><?xml version="1.0" encoding="utf-8"?>
<p:tagLst xmlns:a="http://schemas.openxmlformats.org/drawingml/2006/main" xmlns:r="http://schemas.openxmlformats.org/officeDocument/2006/relationships" xmlns:p="http://schemas.openxmlformats.org/presentationml/2006/main">
  <p:tag name="AS_UNIQUEID" val="2448"/>
</p:tagLst>
</file>

<file path=ppt/tags/tag52.xml><?xml version="1.0" encoding="utf-8"?>
<p:tagLst xmlns:a="http://schemas.openxmlformats.org/drawingml/2006/main" xmlns:r="http://schemas.openxmlformats.org/officeDocument/2006/relationships" xmlns:p="http://schemas.openxmlformats.org/presentationml/2006/main">
  <p:tag name="AS_UNIQUEID" val="2471"/>
</p:tagLst>
</file>

<file path=ppt/tags/tag53.xml><?xml version="1.0" encoding="utf-8"?>
<p:tagLst xmlns:a="http://schemas.openxmlformats.org/drawingml/2006/main" xmlns:r="http://schemas.openxmlformats.org/officeDocument/2006/relationships" xmlns:p="http://schemas.openxmlformats.org/presentationml/2006/main">
  <p:tag name="AS_UNIQUEID" val="2453"/>
</p:tagLst>
</file>

<file path=ppt/tags/tag54.xml><?xml version="1.0" encoding="utf-8"?>
<p:tagLst xmlns:a="http://schemas.openxmlformats.org/drawingml/2006/main" xmlns:r="http://schemas.openxmlformats.org/officeDocument/2006/relationships" xmlns:p="http://schemas.openxmlformats.org/presentationml/2006/main">
  <p:tag name="AS_UNIQUEID" val="2474"/>
</p:tagLst>
</file>

<file path=ppt/tags/tag55.xml><?xml version="1.0" encoding="utf-8"?>
<p:tagLst xmlns:a="http://schemas.openxmlformats.org/drawingml/2006/main" xmlns:r="http://schemas.openxmlformats.org/officeDocument/2006/relationships" xmlns:p="http://schemas.openxmlformats.org/presentationml/2006/main">
  <p:tag name="AS_UNIQUEID" val="2475"/>
</p:tagLst>
</file>

<file path=ppt/tags/tag56.xml><?xml version="1.0" encoding="utf-8"?>
<p:tagLst xmlns:a="http://schemas.openxmlformats.org/drawingml/2006/main" xmlns:r="http://schemas.openxmlformats.org/officeDocument/2006/relationships" xmlns:p="http://schemas.openxmlformats.org/presentationml/2006/main">
  <p:tag name="AS_UNIQUEID" val="2474"/>
</p:tagLst>
</file>

<file path=ppt/tags/tag57.xml><?xml version="1.0" encoding="utf-8"?>
<p:tagLst xmlns:a="http://schemas.openxmlformats.org/drawingml/2006/main" xmlns:r="http://schemas.openxmlformats.org/officeDocument/2006/relationships" xmlns:p="http://schemas.openxmlformats.org/presentationml/2006/main">
  <p:tag name="AS_UNIQUEID" val="2475"/>
</p:tagLst>
</file>

<file path=ppt/tags/tag58.xml><?xml version="1.0" encoding="utf-8"?>
<p:tagLst xmlns:a="http://schemas.openxmlformats.org/drawingml/2006/main" xmlns:r="http://schemas.openxmlformats.org/officeDocument/2006/relationships" xmlns:p="http://schemas.openxmlformats.org/presentationml/2006/main">
  <p:tag name="AS_UNIQUEID" val="2474"/>
</p:tagLst>
</file>

<file path=ppt/tags/tag59.xml><?xml version="1.0" encoding="utf-8"?>
<p:tagLst xmlns:a="http://schemas.openxmlformats.org/drawingml/2006/main" xmlns:r="http://schemas.openxmlformats.org/officeDocument/2006/relationships" xmlns:p="http://schemas.openxmlformats.org/presentationml/2006/main">
  <p:tag name="AS_UNIQUEID" val="2475"/>
</p:tagLst>
</file>

<file path=ppt/tags/tag6.xml><?xml version="1.0" encoding="utf-8"?>
<p:tagLst xmlns:a="http://schemas.openxmlformats.org/drawingml/2006/main" xmlns:r="http://schemas.openxmlformats.org/officeDocument/2006/relationships" xmlns:p="http://schemas.openxmlformats.org/presentationml/2006/main">
  <p:tag name="AS_UNIQUEID" val="2431"/>
</p:tagLst>
</file>

<file path=ppt/tags/tag60.xml><?xml version="1.0" encoding="utf-8"?>
<p:tagLst xmlns:a="http://schemas.openxmlformats.org/drawingml/2006/main" xmlns:r="http://schemas.openxmlformats.org/officeDocument/2006/relationships" xmlns:p="http://schemas.openxmlformats.org/presentationml/2006/main">
  <p:tag name="AS_UNIQUEID" val="2476"/>
  <p:tag name="BTFPLAYOUTENABLED" val="1"/>
</p:tagLst>
</file>

<file path=ppt/tags/tag61.xml><?xml version="1.0" encoding="utf-8"?>
<p:tagLst xmlns:a="http://schemas.openxmlformats.org/drawingml/2006/main" xmlns:r="http://schemas.openxmlformats.org/officeDocument/2006/relationships" xmlns:p="http://schemas.openxmlformats.org/presentationml/2006/main">
  <p:tag name="AS_UNIQUEID" val="2471"/>
</p:tagLst>
</file>

<file path=ppt/tags/tag62.xml><?xml version="1.0" encoding="utf-8"?>
<p:tagLst xmlns:a="http://schemas.openxmlformats.org/drawingml/2006/main" xmlns:r="http://schemas.openxmlformats.org/officeDocument/2006/relationships" xmlns:p="http://schemas.openxmlformats.org/presentationml/2006/main">
  <p:tag name="AS_UNIQUEID" val="2453"/>
</p:tagLst>
</file>

<file path=ppt/tags/tag63.xml><?xml version="1.0" encoding="utf-8"?>
<p:tagLst xmlns:a="http://schemas.openxmlformats.org/drawingml/2006/main" xmlns:r="http://schemas.openxmlformats.org/officeDocument/2006/relationships" xmlns:p="http://schemas.openxmlformats.org/presentationml/2006/main">
  <p:tag name="AS_UNIQUEID" val="2474"/>
</p:tagLst>
</file>

<file path=ppt/tags/tag64.xml><?xml version="1.0" encoding="utf-8"?>
<p:tagLst xmlns:a="http://schemas.openxmlformats.org/drawingml/2006/main" xmlns:r="http://schemas.openxmlformats.org/officeDocument/2006/relationships" xmlns:p="http://schemas.openxmlformats.org/presentationml/2006/main">
  <p:tag name="AS_UNIQUEID" val="2475"/>
</p:tagLst>
</file>

<file path=ppt/tags/tag65.xml><?xml version="1.0" encoding="utf-8"?>
<p:tagLst xmlns:a="http://schemas.openxmlformats.org/drawingml/2006/main" xmlns:r="http://schemas.openxmlformats.org/officeDocument/2006/relationships" xmlns:p="http://schemas.openxmlformats.org/presentationml/2006/main">
  <p:tag name="AS_UNIQUEID" val="2471"/>
</p:tagLst>
</file>

<file path=ppt/tags/tag66.xml><?xml version="1.0" encoding="utf-8"?>
<p:tagLst xmlns:a="http://schemas.openxmlformats.org/drawingml/2006/main" xmlns:r="http://schemas.openxmlformats.org/officeDocument/2006/relationships" xmlns:p="http://schemas.openxmlformats.org/presentationml/2006/main">
  <p:tag name="AS_UNIQUEID" val="2453"/>
</p:tagLst>
</file>

<file path=ppt/tags/tag67.xml><?xml version="1.0" encoding="utf-8"?>
<p:tagLst xmlns:a="http://schemas.openxmlformats.org/drawingml/2006/main" xmlns:r="http://schemas.openxmlformats.org/officeDocument/2006/relationships" xmlns:p="http://schemas.openxmlformats.org/presentationml/2006/main">
  <p:tag name="AS_UNIQUEID" val="2474"/>
</p:tagLst>
</file>

<file path=ppt/tags/tag68.xml><?xml version="1.0" encoding="utf-8"?>
<p:tagLst xmlns:a="http://schemas.openxmlformats.org/drawingml/2006/main" xmlns:r="http://schemas.openxmlformats.org/officeDocument/2006/relationships" xmlns:p="http://schemas.openxmlformats.org/presentationml/2006/main">
  <p:tag name="AS_UNIQUEID" val="2475"/>
</p:tagLst>
</file>

<file path=ppt/tags/tag69.xml><?xml version="1.0" encoding="utf-8"?>
<p:tagLst xmlns:a="http://schemas.openxmlformats.org/drawingml/2006/main" xmlns:r="http://schemas.openxmlformats.org/officeDocument/2006/relationships" xmlns:p="http://schemas.openxmlformats.org/presentationml/2006/main">
  <p:tag name="AS_UNIQUEID" val="2474"/>
</p:tagLst>
</file>

<file path=ppt/tags/tag7.xml><?xml version="1.0" encoding="utf-8"?>
<p:tagLst xmlns:a="http://schemas.openxmlformats.org/drawingml/2006/main" xmlns:r="http://schemas.openxmlformats.org/officeDocument/2006/relationships" xmlns:p="http://schemas.openxmlformats.org/presentationml/2006/main">
  <p:tag name="AS_UNIQUEID" val="2432"/>
</p:tagLst>
</file>

<file path=ppt/tags/tag70.xml><?xml version="1.0" encoding="utf-8"?>
<p:tagLst xmlns:a="http://schemas.openxmlformats.org/drawingml/2006/main" xmlns:r="http://schemas.openxmlformats.org/officeDocument/2006/relationships" xmlns:p="http://schemas.openxmlformats.org/presentationml/2006/main">
  <p:tag name="AS_UNIQUEID" val="2475"/>
</p:tagLst>
</file>

<file path=ppt/tags/tag71.xml><?xml version="1.0" encoding="utf-8"?>
<p:tagLst xmlns:a="http://schemas.openxmlformats.org/drawingml/2006/main" xmlns:r="http://schemas.openxmlformats.org/officeDocument/2006/relationships" xmlns:p="http://schemas.openxmlformats.org/presentationml/2006/main">
  <p:tag name="AS_UNIQUEID" val="2471"/>
</p:tagLst>
</file>

<file path=ppt/tags/tag72.xml><?xml version="1.0" encoding="utf-8"?>
<p:tagLst xmlns:a="http://schemas.openxmlformats.org/drawingml/2006/main" xmlns:r="http://schemas.openxmlformats.org/officeDocument/2006/relationships" xmlns:p="http://schemas.openxmlformats.org/presentationml/2006/main">
  <p:tag name="AS_UNIQUEID" val="2453"/>
</p:tagLst>
</file>

<file path=ppt/tags/tag73.xml><?xml version="1.0" encoding="utf-8"?>
<p:tagLst xmlns:a="http://schemas.openxmlformats.org/drawingml/2006/main" xmlns:r="http://schemas.openxmlformats.org/officeDocument/2006/relationships" xmlns:p="http://schemas.openxmlformats.org/presentationml/2006/main">
  <p:tag name="AS_UNIQUEID" val="2474"/>
</p:tagLst>
</file>

<file path=ppt/tags/tag74.xml><?xml version="1.0" encoding="utf-8"?>
<p:tagLst xmlns:a="http://schemas.openxmlformats.org/drawingml/2006/main" xmlns:r="http://schemas.openxmlformats.org/officeDocument/2006/relationships" xmlns:p="http://schemas.openxmlformats.org/presentationml/2006/main">
  <p:tag name="AS_UNIQUEID" val="2475"/>
</p:tagLst>
</file>

<file path=ppt/tags/tag75.xml><?xml version="1.0" encoding="utf-8"?>
<p:tagLst xmlns:a="http://schemas.openxmlformats.org/drawingml/2006/main" xmlns:r="http://schemas.openxmlformats.org/officeDocument/2006/relationships" xmlns:p="http://schemas.openxmlformats.org/presentationml/2006/main">
  <p:tag name="AS_UNIQUEID" val="2474"/>
</p:tagLst>
</file>

<file path=ppt/tags/tag76.xml><?xml version="1.0" encoding="utf-8"?>
<p:tagLst xmlns:a="http://schemas.openxmlformats.org/drawingml/2006/main" xmlns:r="http://schemas.openxmlformats.org/officeDocument/2006/relationships" xmlns:p="http://schemas.openxmlformats.org/presentationml/2006/main">
  <p:tag name="AS_UNIQUEID" val="2475"/>
</p:tagLst>
</file>

<file path=ppt/tags/tag77.xml><?xml version="1.0" encoding="utf-8"?>
<p:tagLst xmlns:a="http://schemas.openxmlformats.org/drawingml/2006/main" xmlns:r="http://schemas.openxmlformats.org/officeDocument/2006/relationships" xmlns:p="http://schemas.openxmlformats.org/presentationml/2006/main">
  <p:tag name="AS_UNIQUEID" val="2474"/>
</p:tagLst>
</file>

<file path=ppt/tags/tag78.xml><?xml version="1.0" encoding="utf-8"?>
<p:tagLst xmlns:a="http://schemas.openxmlformats.org/drawingml/2006/main" xmlns:r="http://schemas.openxmlformats.org/officeDocument/2006/relationships" xmlns:p="http://schemas.openxmlformats.org/presentationml/2006/main">
  <p:tag name="AS_UNIQUEID" val="2475"/>
</p:tagLst>
</file>

<file path=ppt/tags/tag79.xml><?xml version="1.0" encoding="utf-8"?>
<p:tagLst xmlns:a="http://schemas.openxmlformats.org/drawingml/2006/main" xmlns:r="http://schemas.openxmlformats.org/officeDocument/2006/relationships" xmlns:p="http://schemas.openxmlformats.org/presentationml/2006/main">
  <p:tag name="AS_UNIQUEID" val="2474"/>
</p:tagLst>
</file>

<file path=ppt/tags/tag8.xml><?xml version="1.0" encoding="utf-8"?>
<p:tagLst xmlns:a="http://schemas.openxmlformats.org/drawingml/2006/main" xmlns:r="http://schemas.openxmlformats.org/officeDocument/2006/relationships" xmlns:p="http://schemas.openxmlformats.org/presentationml/2006/main">
  <p:tag name="AS_UNIQUEID" val="2433"/>
</p:tagLst>
</file>

<file path=ppt/tags/tag80.xml><?xml version="1.0" encoding="utf-8"?>
<p:tagLst xmlns:a="http://schemas.openxmlformats.org/drawingml/2006/main" xmlns:r="http://schemas.openxmlformats.org/officeDocument/2006/relationships" xmlns:p="http://schemas.openxmlformats.org/presentationml/2006/main">
  <p:tag name="AS_UNIQUEID" val="2475"/>
</p:tagLst>
</file>

<file path=ppt/tags/tag81.xml><?xml version="1.0" encoding="utf-8"?>
<p:tagLst xmlns:a="http://schemas.openxmlformats.org/drawingml/2006/main" xmlns:r="http://schemas.openxmlformats.org/officeDocument/2006/relationships" xmlns:p="http://schemas.openxmlformats.org/presentationml/2006/main">
  <p:tag name="AS_UNIQUEID" val="2471"/>
</p:tagLst>
</file>

<file path=ppt/tags/tag82.xml><?xml version="1.0" encoding="utf-8"?>
<p:tagLst xmlns:a="http://schemas.openxmlformats.org/drawingml/2006/main" xmlns:r="http://schemas.openxmlformats.org/officeDocument/2006/relationships" xmlns:p="http://schemas.openxmlformats.org/presentationml/2006/main">
  <p:tag name="AS_UNIQUEID" val="2453"/>
</p:tagLst>
</file>

<file path=ppt/tags/tag83.xml><?xml version="1.0" encoding="utf-8"?>
<p:tagLst xmlns:a="http://schemas.openxmlformats.org/drawingml/2006/main" xmlns:r="http://schemas.openxmlformats.org/officeDocument/2006/relationships" xmlns:p="http://schemas.openxmlformats.org/presentationml/2006/main">
  <p:tag name="AS_UNIQUEID" val="2474"/>
</p:tagLst>
</file>

<file path=ppt/tags/tag84.xml><?xml version="1.0" encoding="utf-8"?>
<p:tagLst xmlns:a="http://schemas.openxmlformats.org/drawingml/2006/main" xmlns:r="http://schemas.openxmlformats.org/officeDocument/2006/relationships" xmlns:p="http://schemas.openxmlformats.org/presentationml/2006/main">
  <p:tag name="AS_UNIQUEID" val="2475"/>
</p:tagLst>
</file>

<file path=ppt/tags/tag85.xml><?xml version="1.0" encoding="utf-8"?>
<p:tagLst xmlns:a="http://schemas.openxmlformats.org/drawingml/2006/main" xmlns:r="http://schemas.openxmlformats.org/officeDocument/2006/relationships" xmlns:p="http://schemas.openxmlformats.org/presentationml/2006/main">
  <p:tag name="AS_UNIQUEID" val="2474"/>
</p:tagLst>
</file>

<file path=ppt/tags/tag86.xml><?xml version="1.0" encoding="utf-8"?>
<p:tagLst xmlns:a="http://schemas.openxmlformats.org/drawingml/2006/main" xmlns:r="http://schemas.openxmlformats.org/officeDocument/2006/relationships" xmlns:p="http://schemas.openxmlformats.org/presentationml/2006/main">
  <p:tag name="AS_UNIQUEID" val="2475"/>
</p:tagLst>
</file>

<file path=ppt/tags/tag87.xml><?xml version="1.0" encoding="utf-8"?>
<p:tagLst xmlns:a="http://schemas.openxmlformats.org/drawingml/2006/main" xmlns:r="http://schemas.openxmlformats.org/officeDocument/2006/relationships" xmlns:p="http://schemas.openxmlformats.org/presentationml/2006/main">
  <p:tag name="AS_UNIQUEID" val="2474"/>
</p:tagLst>
</file>

<file path=ppt/tags/tag88.xml><?xml version="1.0" encoding="utf-8"?>
<p:tagLst xmlns:a="http://schemas.openxmlformats.org/drawingml/2006/main" xmlns:r="http://schemas.openxmlformats.org/officeDocument/2006/relationships" xmlns:p="http://schemas.openxmlformats.org/presentationml/2006/main">
  <p:tag name="AS_UNIQUEID" val="2475"/>
</p:tagLst>
</file>

<file path=ppt/tags/tag89.xml><?xml version="1.0" encoding="utf-8"?>
<p:tagLst xmlns:a="http://schemas.openxmlformats.org/drawingml/2006/main" xmlns:r="http://schemas.openxmlformats.org/officeDocument/2006/relationships" xmlns:p="http://schemas.openxmlformats.org/presentationml/2006/main">
  <p:tag name="AS_UNIQUEID" val="2474"/>
</p:tagLst>
</file>

<file path=ppt/tags/tag9.xml><?xml version="1.0" encoding="utf-8"?>
<p:tagLst xmlns:a="http://schemas.openxmlformats.org/drawingml/2006/main" xmlns:r="http://schemas.openxmlformats.org/officeDocument/2006/relationships" xmlns:p="http://schemas.openxmlformats.org/presentationml/2006/main">
  <p:tag name="AS_UNIQUEID" val="2435"/>
</p:tagLst>
</file>

<file path=ppt/tags/tag90.xml><?xml version="1.0" encoding="utf-8"?>
<p:tagLst xmlns:a="http://schemas.openxmlformats.org/drawingml/2006/main" xmlns:r="http://schemas.openxmlformats.org/officeDocument/2006/relationships" xmlns:p="http://schemas.openxmlformats.org/presentationml/2006/main">
  <p:tag name="AS_UNIQUEID" val="2475"/>
</p:tagLst>
</file>

<file path=ppt/tags/tag91.xml><?xml version="1.0" encoding="utf-8"?>
<p:tagLst xmlns:a="http://schemas.openxmlformats.org/drawingml/2006/main" xmlns:r="http://schemas.openxmlformats.org/officeDocument/2006/relationships" xmlns:p="http://schemas.openxmlformats.org/presentationml/2006/main">
  <p:tag name="AS_UNIQUEID" val="2474"/>
</p:tagLst>
</file>

<file path=ppt/tags/tag92.xml><?xml version="1.0" encoding="utf-8"?>
<p:tagLst xmlns:a="http://schemas.openxmlformats.org/drawingml/2006/main" xmlns:r="http://schemas.openxmlformats.org/officeDocument/2006/relationships" xmlns:p="http://schemas.openxmlformats.org/presentationml/2006/main">
  <p:tag name="AS_UNIQUEID" val="2475"/>
</p:tagLst>
</file>

<file path=ppt/tags/tag93.xml><?xml version="1.0" encoding="utf-8"?>
<p:tagLst xmlns:a="http://schemas.openxmlformats.org/drawingml/2006/main" xmlns:r="http://schemas.openxmlformats.org/officeDocument/2006/relationships" xmlns:p="http://schemas.openxmlformats.org/presentationml/2006/main">
  <p:tag name="AS_UNIQUEID" val="2474"/>
</p:tagLst>
</file>

<file path=ppt/tags/tag94.xml><?xml version="1.0" encoding="utf-8"?>
<p:tagLst xmlns:a="http://schemas.openxmlformats.org/drawingml/2006/main" xmlns:r="http://schemas.openxmlformats.org/officeDocument/2006/relationships" xmlns:p="http://schemas.openxmlformats.org/presentationml/2006/main">
  <p:tag name="AS_UNIQUEID" val="2475"/>
</p:tagLst>
</file>

<file path=ppt/tags/tag95.xml><?xml version="1.0" encoding="utf-8"?>
<p:tagLst xmlns:a="http://schemas.openxmlformats.org/drawingml/2006/main" xmlns:r="http://schemas.openxmlformats.org/officeDocument/2006/relationships" xmlns:p="http://schemas.openxmlformats.org/presentationml/2006/main">
  <p:tag name="AS_UNIQUEID" val="2471"/>
</p:tagLst>
</file>

<file path=ppt/tags/tag96.xml><?xml version="1.0" encoding="utf-8"?>
<p:tagLst xmlns:a="http://schemas.openxmlformats.org/drawingml/2006/main" xmlns:r="http://schemas.openxmlformats.org/officeDocument/2006/relationships" xmlns:p="http://schemas.openxmlformats.org/presentationml/2006/main">
  <p:tag name="AS_UNIQUEID" val="2453"/>
</p:tagLst>
</file>

<file path=ppt/tags/tag97.xml><?xml version="1.0" encoding="utf-8"?>
<p:tagLst xmlns:a="http://schemas.openxmlformats.org/drawingml/2006/main" xmlns:r="http://schemas.openxmlformats.org/officeDocument/2006/relationships" xmlns:p="http://schemas.openxmlformats.org/presentationml/2006/main">
  <p:tag name="AS_UNIQUEID" val="2474"/>
</p:tagLst>
</file>

<file path=ppt/tags/tag98.xml><?xml version="1.0" encoding="utf-8"?>
<p:tagLst xmlns:a="http://schemas.openxmlformats.org/drawingml/2006/main" xmlns:r="http://schemas.openxmlformats.org/officeDocument/2006/relationships" xmlns:p="http://schemas.openxmlformats.org/presentationml/2006/main">
  <p:tag name="AS_UNIQUEID" val="2475"/>
</p:tagLst>
</file>

<file path=ppt/tags/tag99.xml><?xml version="1.0" encoding="utf-8"?>
<p:tagLst xmlns:a="http://schemas.openxmlformats.org/drawingml/2006/main" xmlns:r="http://schemas.openxmlformats.org/officeDocument/2006/relationships" xmlns:p="http://schemas.openxmlformats.org/presentationml/2006/main">
  <p:tag name="AS_UNIQUEID" val="2476"/>
  <p:tag name="BTFPLAYOUTENABLED" val="1"/>
</p:tagLst>
</file>

<file path=ppt/theme/theme1.xml><?xml version="1.0" encoding="utf-8"?>
<a:theme xmlns:a="http://schemas.openxmlformats.org/drawingml/2006/main" name="Bridgespan Core">
  <a:themeElements>
    <a:clrScheme name="Custom 3">
      <a:dk1>
        <a:srgbClr val="464547"/>
      </a:dk1>
      <a:lt1>
        <a:srgbClr val="D0D1D3"/>
      </a:lt1>
      <a:dk2>
        <a:srgbClr val="FFFFFF"/>
      </a:dk2>
      <a:lt2>
        <a:srgbClr val="D75062"/>
      </a:lt2>
      <a:accent1>
        <a:srgbClr val="F6F7F5"/>
      </a:accent1>
      <a:accent2>
        <a:srgbClr val="F9FFEE"/>
      </a:accent2>
      <a:accent3>
        <a:srgbClr val="656565"/>
      </a:accent3>
      <a:accent4>
        <a:srgbClr val="FFFFFF"/>
      </a:accent4>
      <a:accent5>
        <a:srgbClr val="CDE9FA"/>
      </a:accent5>
      <a:accent6>
        <a:srgbClr val="70CDE3"/>
      </a:accent6>
      <a:hlink>
        <a:srgbClr val="00A9E0"/>
      </a:hlink>
      <a:folHlink>
        <a:srgbClr val="00A9E0"/>
      </a:folHlink>
    </a:clrScheme>
    <a:fontScheme name="Bridgespan">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00A9E0"/>
        </a:solidFill>
        <a:ln w="22225" cap="flat" cmpd="sng" algn="ctr">
          <a:noFill/>
          <a:prstDash val="solid"/>
          <a:miter lim="800000"/>
          <a:headEnd type="none" w="med" len="med"/>
          <a:tailEnd type="none" w="med" len="me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indent="0" algn="ctr">
          <a:buNone/>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flat">
          <a:solidFill>
            <a:schemeClr val="accent1"/>
          </a:solidFill>
          <a:beve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36000" tIns="36000" rIns="36000" bIns="36000" rtlCol="0">
        <a:spAutoFit/>
      </a:bodyPr>
      <a:lstStyle>
        <a:defPPr marL="0" indent="0">
          <a:buNone/>
          <a:defRPr sz="1800" dirty="0" err="1" smtClean="0"/>
        </a:defPPr>
      </a:lstStyle>
    </a:txDef>
  </a:objectDefaults>
  <a:extraClrSchemeLst/>
  <a:extLst>
    <a:ext uri="{05A4C25C-085E-4340-85A3-A5531E510DB2}">
      <thm15:themeFamily xmlns:thm15="http://schemas.microsoft.com/office/thememl/2012/main" name="Bridgespan Core.potx" id="{8034303F-D174-43E4-A627-9B1A086EBAF4}" vid="{FFC35E8D-68A4-4955-B34F-414536C445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E28C1D2031CE49B65EB9398B6665A4" ma:contentTypeVersion="10" ma:contentTypeDescription="Create a new document." ma:contentTypeScope="" ma:versionID="ed35408c8a9a0110d2405930c50ff229">
  <xsd:schema xmlns:xsd="http://www.w3.org/2001/XMLSchema" xmlns:xs="http://www.w3.org/2001/XMLSchema" xmlns:p="http://schemas.microsoft.com/office/2006/metadata/properties" xmlns:ns2="024ef72b-9a44-443b-86c7-2b9b89248177" xmlns:ns3="df6b8441-aa16-4692-b757-547843ef6d58" targetNamespace="http://schemas.microsoft.com/office/2006/metadata/properties" ma:root="true" ma:fieldsID="71452154fa242e3db49e182838003353" ns2:_="" ns3:_="">
    <xsd:import namespace="024ef72b-9a44-443b-86c7-2b9b89248177"/>
    <xsd:import namespace="df6b8441-aa16-4692-b757-547843ef6d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ef72b-9a44-443b-86c7-2b9b89248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b8441-aa16-4692-b757-547843ef6d5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7EF6A3-FD78-4AD3-B341-91743B2D2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4ef72b-9a44-443b-86c7-2b9b89248177"/>
    <ds:schemaRef ds:uri="df6b8441-aa16-4692-b757-547843ef6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390B42-EC59-4F7B-A691-4898385C8674}">
  <ds:schemaRefs>
    <ds:schemaRef ds:uri="http://schemas.microsoft.com/sharepoint/v3/contenttype/forms"/>
  </ds:schemaRefs>
</ds:datastoreItem>
</file>

<file path=customXml/itemProps3.xml><?xml version="1.0" encoding="utf-8"?>
<ds:datastoreItem xmlns:ds="http://schemas.openxmlformats.org/officeDocument/2006/customXml" ds:itemID="{4D0099B9-3A56-4A00-BEE2-FFDA9FF8B9A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df6b8441-aa16-4692-b757-547843ef6d58"/>
    <ds:schemaRef ds:uri="http://purl.org/dc/elements/1.1/"/>
    <ds:schemaRef ds:uri="024ef72b-9a44-443b-86c7-2b9b89248177"/>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10694</TotalTime>
  <Words>14328</Words>
  <Application>Microsoft Office PowerPoint</Application>
  <PresentationFormat>Custom</PresentationFormat>
  <Paragraphs>362</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Bridgespan Core</vt:lpstr>
      <vt:lpstr>PowerPoint Presentation</vt:lpstr>
      <vt:lpstr>Executive summary</vt:lpstr>
      <vt:lpstr>Executive summary, continued</vt:lpstr>
      <vt:lpstr>Table of contents</vt:lpstr>
      <vt:lpstr>PowerPoint Presentation</vt:lpstr>
      <vt:lpstr>Overview of the IME ECF</vt:lpstr>
      <vt:lpstr>IME ECF Fellowship Leadership and Advisors</vt:lpstr>
      <vt:lpstr>IME ECF Fellows / Mentors and Faculty Contributors (*)</vt:lpstr>
      <vt:lpstr>Guiding questions for the IME ECF syntheses</vt:lpstr>
      <vt:lpstr>PowerPoint Presentation</vt:lpstr>
      <vt:lpstr>Disruptions due to COVID-19 intensify the need to create inclusive environments that support exceptional learning </vt:lpstr>
      <vt:lpstr>Marginalization and exclusion have been the status quo in education, and especially so in mathematics</vt:lpstr>
      <vt:lpstr>PowerPoint Presentation</vt:lpstr>
      <vt:lpstr>Inclusive environments foster learning</vt:lpstr>
      <vt:lpstr>Our brains are wired to learn under such conditions</vt:lpstr>
      <vt:lpstr>How we make meaning of our environments affects our motivation, behaviors, and outcomes</vt:lpstr>
      <vt:lpstr>Environments send myriad messages and for marginalized students, recurrent messages are often negative</vt:lpstr>
      <vt:lpstr>PowerPoint Presentation</vt:lpstr>
      <vt:lpstr>Guiding principles for creating more inclusive mathematics environments</vt:lpstr>
      <vt:lpstr>1. Mathematics educators need critical consciousness </vt:lpstr>
      <vt:lpstr>2. Mathematics curriculum should reflect a more expansive view of mathematics: its history, participants, and applications</vt:lpstr>
      <vt:lpstr>3. Mathematics curriculum and instruction should be adaptable so that it is relevant to the specific students in the class</vt:lpstr>
      <vt:lpstr>4. Mathematics curriculum and instruction should feature meaningful opportunities to engage in collaborative work</vt:lpstr>
      <vt:lpstr>5. Assessment practices and policies should prioritize deep mathematical thinking, exploration, and collaboration</vt:lpstr>
      <vt:lpstr>PowerPoint Presentation</vt:lpstr>
      <vt:lpstr>Initial reflections on synthesizing literature to inform practice and policy through the IME ECF</vt:lpstr>
      <vt:lpstr>Future directions for research</vt:lpstr>
      <vt:lpstr>Points of connection between the IME ECF and MSN’s K-12 Teachers &amp; Classrooms portfolio of research investments </vt:lpstr>
      <vt:lpstr>For more information</vt:lpstr>
      <vt:lpstr>Works cited</vt:lpstr>
      <vt:lpstr>Works cited</vt:lpstr>
      <vt:lpstr>Works cited</vt:lpstr>
      <vt:lpstr>Works cited</vt:lpstr>
      <vt:lpstr>Works cited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MSN’s Emerging strategy: for discussion</dc:title>
  <dc:subject/>
  <dc:creator>Chloe</dc:creator>
  <cp:keywords/>
  <dc:description/>
  <cp:lastModifiedBy>Chloe Stroman</cp:lastModifiedBy>
  <cp:revision>711</cp:revision>
  <dcterms:created xsi:type="dcterms:W3CDTF">2020-05-11T14:53:45Z</dcterms:created>
  <dcterms:modified xsi:type="dcterms:W3CDTF">2020-08-31T18:00:34Z</dcterms:modified>
  <cp:category/>
</cp:coreProperties>
</file>